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 id="2147483687"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Lst>
  <p:sldSz cx="9144000" cy="5143500" type="screen16x9"/>
  <p:notesSz cx="5143500" cy="9144000"/>
  <p:embeddedFontLst>
    <p:embeddedFont>
      <p:font typeface="Calibri" panose="020F050202020403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72"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847116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p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62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p:txBody>
      </p:sp>
      <p:sp>
        <p:nvSpPr>
          <p:cNvPr id="330" name="Google Shape;330;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10</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482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p:txBody>
      </p:sp>
      <p:sp>
        <p:nvSpPr>
          <p:cNvPr id="347" name="Google Shape;347;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11</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39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63" name="Google Shape;363;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12</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714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3: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1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6154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7" name="Google Shape;387;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sz="1200">
              <a:solidFill>
                <a:schemeClr val="dk1"/>
              </a:solidFill>
              <a:latin typeface="Calibri"/>
              <a:ea typeface="Calibri"/>
              <a:cs typeface="Calibri"/>
              <a:sym typeface="Calibri"/>
            </a:endParaRPr>
          </a:p>
        </p:txBody>
      </p:sp>
      <p:sp>
        <p:nvSpPr>
          <p:cNvPr id="388" name="Google Shape;388;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14</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810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891083b57_0_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g5891083b57_0_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Digital academy direction and curriculum</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Academy planning consists of:</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Departmental analyses and needs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Beyond 2020: equipped, agile, inclusive</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CSPS research and leadership</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data strategy</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policy direction</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Chief Information Officer if Canada direction</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International best practices and comparators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Canadian Digital Service training needs analysis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4" name="Google Shape;304;g5891083b57_0_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254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891083b57_0_7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g5891083b57_0_7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Leadership: curriculum overview</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Digital Solutions (EX-01-03)</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Hiring and leading multi-disciplinary teams and specialized skills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Communicating 360 for results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Leading agile projects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Leading user-centred solutions </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Coaching others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Change management and resilience</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Servant leadership</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Building digital acumen</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Digital for senior leaders (EX-03-05)</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Fostering collaboration and boundary spanning</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Fostering risk-taking and experimentation</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Providing sponsorship and government in agile environments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Nudging and transformation</a:t>
            </a:r>
            <a:endParaRPr sz="1200">
              <a:solidFill>
                <a:schemeClr val="dk1"/>
              </a:solidFill>
              <a:latin typeface="Calibri"/>
              <a:ea typeface="Calibri"/>
              <a:cs typeface="Calibri"/>
              <a:sym typeface="Calibri"/>
            </a:endParaRPr>
          </a:p>
        </p:txBody>
      </p:sp>
      <p:sp>
        <p:nvSpPr>
          <p:cNvPr id="373" name="Google Shape;373;g5891083b57_0_7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8137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891083b57_0_9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g5891083b57_0_9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Foundations: curriculum overview</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Digital government: showcase domestic and international government best practices, policies and tools and innovations to educate and inspire across government and beyond.</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Digital literacy: encourage public servants to work in a more iterative and creative approach while basing the design of government products and services on end-user’s needs, wants, and limitations. </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Design foundations: enable public servants to use digital information and communication platforms to find, evaluate, create, and communicate clear information. </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Technology and tools: foster the use and exploration of technologies to inspire more efficient and innovative ways of working in the public service. </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g5891083b57_0_9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9420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891083b57_0_10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g5891083b57_0_10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05" name="Google Shape;405;g5891083b57_0_10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003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91083b57_0_23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g5891083b57_0_23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36" name="Google Shape;436;g5891083b57_0_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19</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5174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Academy: what and why</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Concept: a teaching organization held at the Canada School of the Public Service (CSPS) in partnership with the Office of the Chief Information Officer (OCIO) and the Canadian Digital Service (CDS).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Objectives: 1. work with partners and experts to develop in our people the foundational, specialist and leadership digital skills needed to meet expectations of Canadians. 2. Build diverse and inclusive communities and networks to support continuous and social learning. 3. Re-focus learning on the practical application of tomorrow’s Technology and tools. </a:t>
            </a:r>
            <a:endParaRPr/>
          </a:p>
        </p:txBody>
      </p:sp>
      <p:sp>
        <p:nvSpPr>
          <p:cNvPr id="163" name="Google Shape;16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9453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891083b57_0_16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g5891083b57_0_16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67" name="Google Shape;467;g5891083b57_0_16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4045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173" name="Google Shape;1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6957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099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00" name="Google Shape;200;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5</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2597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overview L’apercu or Vue d’ensemble</a:t>
            </a:r>
            <a:endParaRPr/>
          </a:p>
        </p:txBody>
      </p:sp>
      <p:sp>
        <p:nvSpPr>
          <p:cNvPr id="227" name="Google Shape;227;p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190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update – La mise à jour</a:t>
            </a:r>
            <a:endParaRPr/>
          </a:p>
        </p:txBody>
      </p:sp>
      <p:sp>
        <p:nvSpPr>
          <p:cNvPr id="255" name="Google Shape;255;p7: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7231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84" name="Google Shape;284;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8</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219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p:txBody>
      </p:sp>
      <p:sp>
        <p:nvSpPr>
          <p:cNvPr id="304" name="Google Shape;304;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9</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8072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22284" y="728382"/>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1" name="Google Shape;11;p2"/>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1" name="Google Shape;41;p11"/>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42" name="Google Shape;42;p11"/>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320908" y="878417"/>
            <a:ext cx="3932700" cy="1318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5" name="Google Shape;45;p12"/>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6" name="Google Shape;46;p12"/>
          <p:cNvSpPr txBox="1">
            <a:spLocks noGrp="1"/>
          </p:cNvSpPr>
          <p:nvPr>
            <p:ph type="body" idx="1"/>
          </p:nvPr>
        </p:nvSpPr>
        <p:spPr>
          <a:xfrm>
            <a:off x="320040" y="2446867"/>
            <a:ext cx="3933600" cy="19419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47" name="Google Shape;47;p12"/>
          <p:cNvSpPr>
            <a:spLocks noGrp="1"/>
          </p:cNvSpPr>
          <p:nvPr>
            <p:ph type="pic" idx="2"/>
          </p:nvPr>
        </p:nvSpPr>
        <p:spPr>
          <a:xfrm>
            <a:off x="5047593" y="228600"/>
            <a:ext cx="3915600" cy="4160100"/>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48"/>
        <p:cNvGrpSpPr/>
        <p:nvPr/>
      </p:nvGrpSpPr>
      <p:grpSpPr>
        <a:xfrm>
          <a:off x="0" y="0"/>
          <a:ext cx="0" cy="0"/>
          <a:chOff x="0" y="0"/>
          <a:chExt cx="0" cy="0"/>
        </a:xfrm>
      </p:grpSpPr>
      <p:sp>
        <p:nvSpPr>
          <p:cNvPr id="49" name="Google Shape;49;p13"/>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13"/>
          <p:cNvSpPr>
            <a:spLocks noGrp="1"/>
          </p:cNvSpPr>
          <p:nvPr>
            <p:ph type="pic" idx="2"/>
          </p:nvPr>
        </p:nvSpPr>
        <p:spPr>
          <a:xfrm>
            <a:off x="24" y="0"/>
            <a:ext cx="9144000" cy="4519500"/>
          </a:xfrm>
          <a:prstGeom prst="rect">
            <a:avLst/>
          </a:prstGeom>
          <a:noFill/>
          <a:ln>
            <a:noFill/>
          </a:ln>
        </p:spPr>
        <p:txBody>
          <a:bodyPr spcFirstLastPara="1" wrap="square" lIns="0" tIns="0" rIns="0" bIns="0" anchor="ctr" anchorCtr="0"/>
          <a:lstStyle>
            <a:lvl1pPr marR="0" lvl="0"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sp>
        <p:nvSpPr>
          <p:cNvPr id="52" name="Google Shape;52;p14"/>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14"/>
          <p:cNvSpPr txBox="1">
            <a:spLocks noGrp="1"/>
          </p:cNvSpPr>
          <p:nvPr>
            <p:ph type="body" idx="1"/>
          </p:nvPr>
        </p:nvSpPr>
        <p:spPr>
          <a:xfrm>
            <a:off x="894876" y="315786"/>
            <a:ext cx="7354200" cy="2509800"/>
          </a:xfrm>
          <a:prstGeom prst="rect">
            <a:avLst/>
          </a:prstGeom>
          <a:noFill/>
          <a:ln>
            <a:noFill/>
          </a:ln>
        </p:spPr>
        <p:txBody>
          <a:bodyPr spcFirstLastPara="1" wrap="square" lIns="0" tIns="0" rIns="0" bIns="0" anchor="b" anchorCtr="0"/>
          <a:lstStyle>
            <a:lvl1pPr marL="457200" lvl="0"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1pPr>
            <a:lvl2pPr marL="914400" lvl="1"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2pPr>
            <a:lvl3pPr marL="1371600" lvl="2"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3pPr>
            <a:lvl4pPr marL="1828800" lvl="3"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4pPr>
            <a:lvl5pPr marL="2286000" lvl="4"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54" name="Google Shape;54;p14"/>
          <p:cNvSpPr txBox="1">
            <a:spLocks noGrp="1"/>
          </p:cNvSpPr>
          <p:nvPr>
            <p:ph type="body" idx="2"/>
          </p:nvPr>
        </p:nvSpPr>
        <p:spPr>
          <a:xfrm>
            <a:off x="894362" y="3330822"/>
            <a:ext cx="7355400" cy="240000"/>
          </a:xfrm>
          <a:prstGeom prst="rect">
            <a:avLst/>
          </a:prstGeom>
          <a:noFill/>
          <a:ln>
            <a:noFill/>
          </a:ln>
        </p:spPr>
        <p:txBody>
          <a:bodyPr spcFirstLastPara="1" wrap="square" lIns="0" tIns="0" rIns="0" bIns="0" anchor="ctr" anchorCtr="0"/>
          <a:lstStyle>
            <a:lvl1pPr marL="457200" lvl="0" indent="-304800" algn="ctr">
              <a:lnSpc>
                <a:spcPct val="100000"/>
              </a:lnSpc>
              <a:spcBef>
                <a:spcPts val="0"/>
              </a:spcBef>
              <a:spcAft>
                <a:spcPts val="0"/>
              </a:spcAft>
              <a:buClr>
                <a:schemeClr val="dk1"/>
              </a:buClr>
              <a:buSzPts val="1200"/>
              <a:buFont typeface="Merriweather Sans"/>
              <a:buChar char="—"/>
              <a:defRPr sz="1200" b="0" i="1">
                <a:latin typeface="Georgia"/>
                <a:ea typeface="Georgia"/>
                <a:cs typeface="Georgia"/>
                <a:sym typeface="Georgia"/>
              </a:defRPr>
            </a:lvl1pPr>
            <a:lvl2pPr marL="914400" lvl="1" indent="-228600" algn="l">
              <a:lnSpc>
                <a:spcPct val="100000"/>
              </a:lnSpc>
              <a:spcBef>
                <a:spcPts val="0"/>
              </a:spcBef>
              <a:spcAft>
                <a:spcPts val="0"/>
              </a:spcAft>
              <a:buClr>
                <a:schemeClr val="dk1"/>
              </a:buClr>
              <a:buSzPts val="700"/>
              <a:buNone/>
              <a:defRPr sz="700" b="1"/>
            </a:lvl2pPr>
            <a:lvl3pPr marL="1371600" lvl="2" indent="-228600" algn="l">
              <a:lnSpc>
                <a:spcPct val="100000"/>
              </a:lnSpc>
              <a:spcBef>
                <a:spcPts val="0"/>
              </a:spcBef>
              <a:spcAft>
                <a:spcPts val="0"/>
              </a:spcAft>
              <a:buClr>
                <a:schemeClr val="dk1"/>
              </a:buClr>
              <a:buSzPts val="700"/>
              <a:buNone/>
              <a:defRPr sz="700" b="1"/>
            </a:lvl3pPr>
            <a:lvl4pPr marL="1828800" lvl="3" indent="-228600" algn="l">
              <a:lnSpc>
                <a:spcPct val="100000"/>
              </a:lnSpc>
              <a:spcBef>
                <a:spcPts val="0"/>
              </a:spcBef>
              <a:spcAft>
                <a:spcPts val="0"/>
              </a:spcAft>
              <a:buClr>
                <a:schemeClr val="dk1"/>
              </a:buClr>
              <a:buSzPts val="600"/>
              <a:buNone/>
              <a:defRPr sz="600" b="1"/>
            </a:lvl4pPr>
            <a:lvl5pPr marL="2286000" lvl="4" indent="-228600" algn="l">
              <a:lnSpc>
                <a:spcPct val="100000"/>
              </a:lnSpc>
              <a:spcBef>
                <a:spcPts val="0"/>
              </a:spcBef>
              <a:spcAft>
                <a:spcPts val="0"/>
              </a:spcAft>
              <a:buClr>
                <a:schemeClr val="dk1"/>
              </a:buClr>
              <a:buSzPts val="600"/>
              <a:buNone/>
              <a:defRPr sz="600" b="1"/>
            </a:lvl5pPr>
            <a:lvl6pPr marL="2743200" lvl="5" indent="-228600" algn="l">
              <a:lnSpc>
                <a:spcPct val="100000"/>
              </a:lnSpc>
              <a:spcBef>
                <a:spcPts val="100"/>
              </a:spcBef>
              <a:spcAft>
                <a:spcPts val="0"/>
              </a:spcAft>
              <a:buClr>
                <a:schemeClr val="dk1"/>
              </a:buClr>
              <a:buSzPts val="600"/>
              <a:buNone/>
              <a:defRPr sz="600" b="1"/>
            </a:lvl6pPr>
            <a:lvl7pPr marL="3200400" lvl="6" indent="-228600" algn="l">
              <a:lnSpc>
                <a:spcPct val="100000"/>
              </a:lnSpc>
              <a:spcBef>
                <a:spcPts val="100"/>
              </a:spcBef>
              <a:spcAft>
                <a:spcPts val="0"/>
              </a:spcAft>
              <a:buClr>
                <a:schemeClr val="dk1"/>
              </a:buClr>
              <a:buSzPts val="600"/>
              <a:buNone/>
              <a:defRPr sz="600" b="1"/>
            </a:lvl7pPr>
            <a:lvl8pPr marL="3657600" lvl="7" indent="-228600" algn="l">
              <a:lnSpc>
                <a:spcPct val="100000"/>
              </a:lnSpc>
              <a:spcBef>
                <a:spcPts val="100"/>
              </a:spcBef>
              <a:spcAft>
                <a:spcPts val="0"/>
              </a:spcAft>
              <a:buClr>
                <a:schemeClr val="dk1"/>
              </a:buClr>
              <a:buSzPts val="600"/>
              <a:buNone/>
              <a:defRPr sz="600" b="1"/>
            </a:lvl8pPr>
            <a:lvl9pPr marL="4114800" lvl="8" indent="-228600" algn="l">
              <a:lnSpc>
                <a:spcPct val="100000"/>
              </a:lnSpc>
              <a:spcBef>
                <a:spcPts val="100"/>
              </a:spcBef>
              <a:spcAft>
                <a:spcPts val="0"/>
              </a:spcAft>
              <a:buClr>
                <a:schemeClr val="dk1"/>
              </a:buClr>
              <a:buSzPts val="600"/>
              <a:buNone/>
              <a:defRPr sz="600" b="1"/>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1" name="Google Shape;61;p16"/>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Slide 1" type="title">
  <p:cSld name="TITLE">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7"/>
          <p:cNvSpPr txBox="1">
            <a:spLocks noGrp="1"/>
          </p:cNvSpPr>
          <p:nvPr>
            <p:ph type="ctrTitle"/>
          </p:nvPr>
        </p:nvSpPr>
        <p:spPr>
          <a:xfrm>
            <a:off x="322284" y="726948"/>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4" name="Google Shape;64;p17"/>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8"/>
          <p:cNvSpPr txBox="1">
            <a:spLocks noGrp="1"/>
          </p:cNvSpPr>
          <p:nvPr>
            <p:ph type="ctrTitle"/>
          </p:nvPr>
        </p:nvSpPr>
        <p:spPr>
          <a:xfrm>
            <a:off x="322284" y="728382"/>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7" name="Google Shape;67;p18"/>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9"/>
          <p:cNvSpPr txBox="1">
            <a:spLocks noGrp="1"/>
          </p:cNvSpPr>
          <p:nvPr>
            <p:ph type="ctrTitle"/>
          </p:nvPr>
        </p:nvSpPr>
        <p:spPr>
          <a:xfrm>
            <a:off x="322284" y="728382"/>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0" name="Google Shape;70;p19"/>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20"/>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3" name="Google Shape;73;p20"/>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74" name="Google Shape;74;p20"/>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7" name="Google Shape;77;p21"/>
          <p:cNvSpPr txBox="1">
            <a:spLocks noGrp="1"/>
          </p:cNvSpPr>
          <p:nvPr>
            <p:ph type="body" idx="1"/>
          </p:nvPr>
        </p:nvSpPr>
        <p:spPr>
          <a:xfrm>
            <a:off x="320040" y="1200152"/>
            <a:ext cx="41142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78" name="Google Shape;78;p21"/>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9" name="Google Shape;79;p21"/>
          <p:cNvSpPr txBox="1">
            <a:spLocks noGrp="1"/>
          </p:cNvSpPr>
          <p:nvPr>
            <p:ph type="body" idx="2"/>
          </p:nvPr>
        </p:nvSpPr>
        <p:spPr>
          <a:xfrm>
            <a:off x="4708828" y="1200152"/>
            <a:ext cx="41142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Break 1" type="secHead">
  <p:cSld name="SECTION_HEADER">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22"/>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82" name="Google Shape;82;p22"/>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83" name="Google Shape;83;p22"/>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86" name="Google Shape;86;p23"/>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87" name="Google Shape;87;p23"/>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90" name="Google Shape;90;p24"/>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91" name="Google Shape;91;p24"/>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92"/>
        <p:cNvGrpSpPr/>
        <p:nvPr/>
      </p:nvGrpSpPr>
      <p:grpSpPr>
        <a:xfrm>
          <a:off x="0" y="0"/>
          <a:ext cx="0" cy="0"/>
          <a:chOff x="0" y="0"/>
          <a:chExt cx="0" cy="0"/>
        </a:xfrm>
      </p:grpSpPr>
      <p:sp>
        <p:nvSpPr>
          <p:cNvPr id="93" name="Google Shape;93;p25"/>
          <p:cNvSpPr txBox="1">
            <a:spLocks noGrp="1"/>
          </p:cNvSpPr>
          <p:nvPr>
            <p:ph type="title"/>
          </p:nvPr>
        </p:nvSpPr>
        <p:spPr>
          <a:xfrm>
            <a:off x="320908" y="878417"/>
            <a:ext cx="3932700" cy="1318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94" name="Google Shape;94;p25"/>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5" name="Google Shape;95;p25"/>
          <p:cNvSpPr txBox="1">
            <a:spLocks noGrp="1"/>
          </p:cNvSpPr>
          <p:nvPr>
            <p:ph type="body" idx="1"/>
          </p:nvPr>
        </p:nvSpPr>
        <p:spPr>
          <a:xfrm>
            <a:off x="320040" y="2446867"/>
            <a:ext cx="3933600" cy="19419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96" name="Google Shape;96;p25"/>
          <p:cNvSpPr>
            <a:spLocks noGrp="1"/>
          </p:cNvSpPr>
          <p:nvPr>
            <p:ph type="pic" idx="2"/>
          </p:nvPr>
        </p:nvSpPr>
        <p:spPr>
          <a:xfrm>
            <a:off x="5047593" y="228600"/>
            <a:ext cx="3915600" cy="4160100"/>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97"/>
        <p:cNvGrpSpPr/>
        <p:nvPr/>
      </p:nvGrpSpPr>
      <p:grpSpPr>
        <a:xfrm>
          <a:off x="0" y="0"/>
          <a:ext cx="0" cy="0"/>
          <a:chOff x="0" y="0"/>
          <a:chExt cx="0" cy="0"/>
        </a:xfrm>
      </p:grpSpPr>
      <p:sp>
        <p:nvSpPr>
          <p:cNvPr id="98" name="Google Shape;98;p26"/>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9" name="Google Shape;99;p26"/>
          <p:cNvSpPr>
            <a:spLocks noGrp="1"/>
          </p:cNvSpPr>
          <p:nvPr>
            <p:ph type="pic" idx="2"/>
          </p:nvPr>
        </p:nvSpPr>
        <p:spPr>
          <a:xfrm>
            <a:off x="24" y="0"/>
            <a:ext cx="9144000" cy="4519500"/>
          </a:xfrm>
          <a:prstGeom prst="rect">
            <a:avLst/>
          </a:prstGeom>
          <a:noFill/>
          <a:ln>
            <a:noFill/>
          </a:ln>
        </p:spPr>
        <p:txBody>
          <a:bodyPr spcFirstLastPara="1" wrap="square" lIns="0" tIns="0" rIns="0" bIns="0" anchor="ctr" anchorCtr="0"/>
          <a:lstStyle>
            <a:lvl1pPr marR="0" lvl="0"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0"/>
        <p:cNvGrpSpPr/>
        <p:nvPr/>
      </p:nvGrpSpPr>
      <p:grpSpPr>
        <a:xfrm>
          <a:off x="0" y="0"/>
          <a:ext cx="0" cy="0"/>
          <a:chOff x="0" y="0"/>
          <a:chExt cx="0" cy="0"/>
        </a:xfrm>
      </p:grpSpPr>
      <p:sp>
        <p:nvSpPr>
          <p:cNvPr id="101" name="Google Shape;101;p27"/>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02" name="Google Shape;102;p27"/>
          <p:cNvSpPr txBox="1">
            <a:spLocks noGrp="1"/>
          </p:cNvSpPr>
          <p:nvPr>
            <p:ph type="body" idx="1"/>
          </p:nvPr>
        </p:nvSpPr>
        <p:spPr>
          <a:xfrm>
            <a:off x="894876" y="315786"/>
            <a:ext cx="7354200" cy="2509800"/>
          </a:xfrm>
          <a:prstGeom prst="rect">
            <a:avLst/>
          </a:prstGeom>
          <a:noFill/>
          <a:ln>
            <a:noFill/>
          </a:ln>
        </p:spPr>
        <p:txBody>
          <a:bodyPr spcFirstLastPara="1" wrap="square" lIns="0" tIns="0" rIns="0" bIns="0" anchor="b" anchorCtr="0"/>
          <a:lstStyle>
            <a:lvl1pPr marL="457200" lvl="0"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1pPr>
            <a:lvl2pPr marL="914400" lvl="1"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2pPr>
            <a:lvl3pPr marL="1371600" lvl="2"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3pPr>
            <a:lvl4pPr marL="1828800" lvl="3"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4pPr>
            <a:lvl5pPr marL="2286000" lvl="4"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103" name="Google Shape;103;p27"/>
          <p:cNvSpPr txBox="1">
            <a:spLocks noGrp="1"/>
          </p:cNvSpPr>
          <p:nvPr>
            <p:ph type="body" idx="2"/>
          </p:nvPr>
        </p:nvSpPr>
        <p:spPr>
          <a:xfrm>
            <a:off x="894362" y="3330822"/>
            <a:ext cx="7355400" cy="240000"/>
          </a:xfrm>
          <a:prstGeom prst="rect">
            <a:avLst/>
          </a:prstGeom>
          <a:noFill/>
          <a:ln>
            <a:noFill/>
          </a:ln>
        </p:spPr>
        <p:txBody>
          <a:bodyPr spcFirstLastPara="1" wrap="square" lIns="0" tIns="0" rIns="0" bIns="0" anchor="ctr" anchorCtr="0"/>
          <a:lstStyle>
            <a:lvl1pPr marL="457200" lvl="0" indent="-304800" algn="ctr">
              <a:lnSpc>
                <a:spcPct val="100000"/>
              </a:lnSpc>
              <a:spcBef>
                <a:spcPts val="0"/>
              </a:spcBef>
              <a:spcAft>
                <a:spcPts val="0"/>
              </a:spcAft>
              <a:buClr>
                <a:schemeClr val="dk1"/>
              </a:buClr>
              <a:buSzPts val="1200"/>
              <a:buFont typeface="Merriweather Sans"/>
              <a:buChar char="—"/>
              <a:defRPr sz="1200" b="0" i="1">
                <a:latin typeface="Georgia"/>
                <a:ea typeface="Georgia"/>
                <a:cs typeface="Georgia"/>
                <a:sym typeface="Georgia"/>
              </a:defRPr>
            </a:lvl1pPr>
            <a:lvl2pPr marL="914400" lvl="1" indent="-228600" algn="l">
              <a:lnSpc>
                <a:spcPct val="100000"/>
              </a:lnSpc>
              <a:spcBef>
                <a:spcPts val="0"/>
              </a:spcBef>
              <a:spcAft>
                <a:spcPts val="0"/>
              </a:spcAft>
              <a:buClr>
                <a:schemeClr val="dk1"/>
              </a:buClr>
              <a:buSzPts val="700"/>
              <a:buNone/>
              <a:defRPr sz="700" b="1"/>
            </a:lvl2pPr>
            <a:lvl3pPr marL="1371600" lvl="2" indent="-228600" algn="l">
              <a:lnSpc>
                <a:spcPct val="100000"/>
              </a:lnSpc>
              <a:spcBef>
                <a:spcPts val="0"/>
              </a:spcBef>
              <a:spcAft>
                <a:spcPts val="0"/>
              </a:spcAft>
              <a:buClr>
                <a:schemeClr val="dk1"/>
              </a:buClr>
              <a:buSzPts val="700"/>
              <a:buNone/>
              <a:defRPr sz="700" b="1"/>
            </a:lvl3pPr>
            <a:lvl4pPr marL="1828800" lvl="3" indent="-228600" algn="l">
              <a:lnSpc>
                <a:spcPct val="100000"/>
              </a:lnSpc>
              <a:spcBef>
                <a:spcPts val="0"/>
              </a:spcBef>
              <a:spcAft>
                <a:spcPts val="0"/>
              </a:spcAft>
              <a:buClr>
                <a:schemeClr val="dk1"/>
              </a:buClr>
              <a:buSzPts val="600"/>
              <a:buNone/>
              <a:defRPr sz="600" b="1"/>
            </a:lvl4pPr>
            <a:lvl5pPr marL="2286000" lvl="4" indent="-228600" algn="l">
              <a:lnSpc>
                <a:spcPct val="100000"/>
              </a:lnSpc>
              <a:spcBef>
                <a:spcPts val="0"/>
              </a:spcBef>
              <a:spcAft>
                <a:spcPts val="0"/>
              </a:spcAft>
              <a:buClr>
                <a:schemeClr val="dk1"/>
              </a:buClr>
              <a:buSzPts val="600"/>
              <a:buNone/>
              <a:defRPr sz="600" b="1"/>
            </a:lvl5pPr>
            <a:lvl6pPr marL="2743200" lvl="5" indent="-228600" algn="l">
              <a:lnSpc>
                <a:spcPct val="100000"/>
              </a:lnSpc>
              <a:spcBef>
                <a:spcPts val="100"/>
              </a:spcBef>
              <a:spcAft>
                <a:spcPts val="0"/>
              </a:spcAft>
              <a:buClr>
                <a:schemeClr val="dk1"/>
              </a:buClr>
              <a:buSzPts val="600"/>
              <a:buNone/>
              <a:defRPr sz="600" b="1"/>
            </a:lvl6pPr>
            <a:lvl7pPr marL="3200400" lvl="6" indent="-228600" algn="l">
              <a:lnSpc>
                <a:spcPct val="100000"/>
              </a:lnSpc>
              <a:spcBef>
                <a:spcPts val="100"/>
              </a:spcBef>
              <a:spcAft>
                <a:spcPts val="0"/>
              </a:spcAft>
              <a:buClr>
                <a:schemeClr val="dk1"/>
              </a:buClr>
              <a:buSzPts val="600"/>
              <a:buNone/>
              <a:defRPr sz="600" b="1"/>
            </a:lvl7pPr>
            <a:lvl8pPr marL="3657600" lvl="7" indent="-228600" algn="l">
              <a:lnSpc>
                <a:spcPct val="100000"/>
              </a:lnSpc>
              <a:spcBef>
                <a:spcPts val="100"/>
              </a:spcBef>
              <a:spcAft>
                <a:spcPts val="0"/>
              </a:spcAft>
              <a:buClr>
                <a:schemeClr val="dk1"/>
              </a:buClr>
              <a:buSzPts val="600"/>
              <a:buNone/>
              <a:defRPr sz="600" b="1"/>
            </a:lvl8pPr>
            <a:lvl9pPr marL="4114800" lvl="8" indent="-228600" algn="l">
              <a:lnSpc>
                <a:spcPct val="100000"/>
              </a:lnSpc>
              <a:spcBef>
                <a:spcPts val="100"/>
              </a:spcBef>
              <a:spcAft>
                <a:spcPts val="0"/>
              </a:spcAft>
              <a:buClr>
                <a:schemeClr val="dk1"/>
              </a:buClr>
              <a:buSzPts val="600"/>
              <a:buNone/>
              <a:defRPr sz="6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5" name="Google Shape;15;p4"/>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16" name="Google Shape;16;p4"/>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9" name="Google Shape;19;p5"/>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Slide 1" type="title">
  <p:cSld name="TITLE">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a:spLocks noGrp="1"/>
          </p:cNvSpPr>
          <p:nvPr>
            <p:ph type="ctrTitle"/>
          </p:nvPr>
        </p:nvSpPr>
        <p:spPr>
          <a:xfrm>
            <a:off x="322284" y="726948"/>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22" name="Google Shape;22;p6"/>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322284" y="728382"/>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25" name="Google Shape;25;p7"/>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1300"/>
              <a:buNone/>
              <a:defRPr b="1">
                <a:solidFill>
                  <a:schemeClr val="lt1"/>
                </a:solidFill>
              </a:defRPr>
            </a:lvl1pPr>
            <a:lvl2pPr lvl="1" algn="ctr">
              <a:lnSpc>
                <a:spcPct val="100000"/>
              </a:lnSpc>
              <a:spcBef>
                <a:spcPts val="0"/>
              </a:spcBef>
              <a:spcAft>
                <a:spcPts val="0"/>
              </a:spcAft>
              <a:buClr>
                <a:srgbClr val="888888"/>
              </a:buClr>
              <a:buSzPts val="1300"/>
              <a:buNone/>
              <a:defRPr>
                <a:solidFill>
                  <a:srgbClr val="888888"/>
                </a:solidFill>
              </a:defRPr>
            </a:lvl2pPr>
            <a:lvl3pPr lvl="2" algn="ctr">
              <a:lnSpc>
                <a:spcPct val="100000"/>
              </a:lnSpc>
              <a:spcBef>
                <a:spcPts val="0"/>
              </a:spcBef>
              <a:spcAft>
                <a:spcPts val="0"/>
              </a:spcAft>
              <a:buClr>
                <a:srgbClr val="888888"/>
              </a:buClr>
              <a:buSzPts val="1300"/>
              <a:buNone/>
              <a:defRPr>
                <a:solidFill>
                  <a:srgbClr val="888888"/>
                </a:solidFill>
              </a:defRPr>
            </a:lvl3pPr>
            <a:lvl4pPr lvl="3" algn="ctr">
              <a:lnSpc>
                <a:spcPct val="100000"/>
              </a:lnSpc>
              <a:spcBef>
                <a:spcPts val="0"/>
              </a:spcBef>
              <a:spcAft>
                <a:spcPts val="0"/>
              </a:spcAft>
              <a:buClr>
                <a:srgbClr val="888888"/>
              </a:buClr>
              <a:buSzPts val="1300"/>
              <a:buNone/>
              <a:defRPr>
                <a:solidFill>
                  <a:srgbClr val="888888"/>
                </a:solidFill>
              </a:defRPr>
            </a:lvl4pPr>
            <a:lvl5pPr lvl="4" algn="ctr">
              <a:lnSpc>
                <a:spcPct val="100000"/>
              </a:lnSpc>
              <a:spcBef>
                <a:spcPts val="0"/>
              </a:spcBef>
              <a:spcAft>
                <a:spcPts val="0"/>
              </a:spcAft>
              <a:buClr>
                <a:srgbClr val="888888"/>
              </a:buClr>
              <a:buSzPts val="13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28" name="Google Shape;28;p8"/>
          <p:cNvSpPr txBox="1">
            <a:spLocks noGrp="1"/>
          </p:cNvSpPr>
          <p:nvPr>
            <p:ph type="body" idx="1"/>
          </p:nvPr>
        </p:nvSpPr>
        <p:spPr>
          <a:xfrm>
            <a:off x="320040" y="1200152"/>
            <a:ext cx="41142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
        <p:nvSpPr>
          <p:cNvPr id="29" name="Google Shape;29;p8"/>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8"/>
          <p:cNvSpPr txBox="1">
            <a:spLocks noGrp="1"/>
          </p:cNvSpPr>
          <p:nvPr>
            <p:ph type="body" idx="2"/>
          </p:nvPr>
        </p:nvSpPr>
        <p:spPr>
          <a:xfrm>
            <a:off x="4708828" y="1200152"/>
            <a:ext cx="4114200" cy="31866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1"/>
              </a:buClr>
              <a:buSzPts val="700"/>
              <a:buNone/>
              <a:defRPr/>
            </a:lvl1pPr>
            <a:lvl2pPr marL="914400" lvl="1" indent="-273050" algn="l">
              <a:lnSpc>
                <a:spcPct val="100000"/>
              </a:lnSpc>
              <a:spcBef>
                <a:spcPts val="0"/>
              </a:spcBef>
              <a:spcAft>
                <a:spcPts val="0"/>
              </a:spcAft>
              <a:buClr>
                <a:schemeClr val="dk1"/>
              </a:buClr>
              <a:buSzPts val="700"/>
              <a:buChar char="•"/>
              <a:defRPr/>
            </a:lvl2pPr>
            <a:lvl3pPr marL="1371600" lvl="2" indent="-273050" algn="l">
              <a:lnSpc>
                <a:spcPct val="100000"/>
              </a:lnSpc>
              <a:spcBef>
                <a:spcPts val="0"/>
              </a:spcBef>
              <a:spcAft>
                <a:spcPts val="0"/>
              </a:spcAft>
              <a:buClr>
                <a:schemeClr val="dk1"/>
              </a:buClr>
              <a:buSzPts val="700"/>
              <a:buChar char="•"/>
              <a:defRPr/>
            </a:lvl3pPr>
            <a:lvl4pPr marL="1828800" lvl="3" indent="-273050" algn="l">
              <a:lnSpc>
                <a:spcPct val="100000"/>
              </a:lnSpc>
              <a:spcBef>
                <a:spcPts val="0"/>
              </a:spcBef>
              <a:spcAft>
                <a:spcPts val="0"/>
              </a:spcAft>
              <a:buClr>
                <a:schemeClr val="dk1"/>
              </a:buClr>
              <a:buSzPts val="700"/>
              <a:buChar char="•"/>
              <a:defRPr/>
            </a:lvl4pPr>
            <a:lvl5pPr marL="2286000" lvl="4" indent="-228600" algn="l">
              <a:lnSpc>
                <a:spcPct val="100000"/>
              </a:lnSpc>
              <a:spcBef>
                <a:spcPts val="0"/>
              </a:spcBef>
              <a:spcAft>
                <a:spcPts val="0"/>
              </a:spcAft>
              <a:buClr>
                <a:schemeClr val="dk1"/>
              </a:buClr>
              <a:buSzPts val="700"/>
              <a:buNone/>
              <a:defRPr/>
            </a:lvl5pPr>
            <a:lvl6pPr marL="2743200" lvl="5" indent="-273050" algn="l">
              <a:lnSpc>
                <a:spcPct val="100000"/>
              </a:lnSpc>
              <a:spcBef>
                <a:spcPts val="100"/>
              </a:spcBef>
              <a:spcAft>
                <a:spcPts val="0"/>
              </a:spcAft>
              <a:buClr>
                <a:schemeClr val="dk1"/>
              </a:buClr>
              <a:buSzPts val="700"/>
              <a:buChar char="•"/>
              <a:defRPr/>
            </a:lvl6pPr>
            <a:lvl7pPr marL="3200400" lvl="6" indent="-273050" algn="l">
              <a:lnSpc>
                <a:spcPct val="100000"/>
              </a:lnSpc>
              <a:spcBef>
                <a:spcPts val="100"/>
              </a:spcBef>
              <a:spcAft>
                <a:spcPts val="0"/>
              </a:spcAft>
              <a:buClr>
                <a:schemeClr val="dk1"/>
              </a:buClr>
              <a:buSzPts val="700"/>
              <a:buChar char="•"/>
              <a:defRPr/>
            </a:lvl7pPr>
            <a:lvl8pPr marL="3657600" lvl="7" indent="-273050" algn="l">
              <a:lnSpc>
                <a:spcPct val="100000"/>
              </a:lnSpc>
              <a:spcBef>
                <a:spcPts val="100"/>
              </a:spcBef>
              <a:spcAft>
                <a:spcPts val="0"/>
              </a:spcAft>
              <a:buClr>
                <a:schemeClr val="dk1"/>
              </a:buClr>
              <a:buSzPts val="700"/>
              <a:buChar char="•"/>
              <a:defRPr/>
            </a:lvl8pPr>
            <a:lvl9pPr marL="4114800" lvl="8" indent="-273050" algn="l">
              <a:lnSpc>
                <a:spcPct val="100000"/>
              </a:lnSpc>
              <a:spcBef>
                <a:spcPts val="100"/>
              </a:spcBef>
              <a:spcAft>
                <a:spcPts val="0"/>
              </a:spcAft>
              <a:buClr>
                <a:schemeClr val="dk1"/>
              </a:buClr>
              <a:buSzPts val="7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1" type="secHead">
  <p:cSld name="SECTION_HEADER">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3" name="Google Shape;33;p9"/>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34" name="Google Shape;34;p9"/>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322284"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7" name="Google Shape;37;p10"/>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accent2"/>
              </a:buClr>
              <a:buSzPts val="1300"/>
              <a:buNone/>
              <a:defRPr sz="13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38" name="Google Shape;38;p10"/>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L="914400" marR="0" lvl="1"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L="1371600" marR="0" lvl="2"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553">
          <p15:clr>
            <a:srgbClr val="F26B43"/>
          </p15:clr>
        </p15:guide>
        <p15:guide id="2" pos="202">
          <p15:clr>
            <a:srgbClr val="F26B43"/>
          </p15:clr>
        </p15:guide>
        <p15:guide id="3" pos="555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57" name="Google Shape;57;p15"/>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L="914400" marR="0" lvl="1"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L="1371600" marR="0" lvl="2"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300"/>
              <a:buFont typeface="Arial"/>
              <a:buNone/>
              <a:defRPr sz="13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8" name="Google Shape;58;p15"/>
          <p:cNvSpPr txBox="1">
            <a:spLocks noGrp="1"/>
          </p:cNvSpPr>
          <p:nvPr>
            <p:ph type="sldNum" idx="12"/>
          </p:nvPr>
        </p:nvSpPr>
        <p:spPr>
          <a:xfrm>
            <a:off x="4420069" y="4850858"/>
            <a:ext cx="303900" cy="1434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553">
          <p15:clr>
            <a:srgbClr val="F26B43"/>
          </p15:clr>
        </p15:guide>
        <p15:guide id="2" pos="202">
          <p15:clr>
            <a:srgbClr val="F26B43"/>
          </p15:clr>
        </p15:guide>
        <p15:guide id="3" pos="555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42"/>
          <p:cNvSpPr txBox="1">
            <a:spLocks noGrp="1"/>
          </p:cNvSpPr>
          <p:nvPr>
            <p:ph type="ctrTitle"/>
          </p:nvPr>
        </p:nvSpPr>
        <p:spPr>
          <a:xfrm>
            <a:off x="322272" y="728375"/>
            <a:ext cx="7813886" cy="2709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200"/>
              <a:buNone/>
            </a:pPr>
            <a:r>
              <a:rPr lang="en-US"/>
              <a:t>École de la fonction</a:t>
            </a:r>
            <a:br>
              <a:rPr lang="en-US"/>
            </a:br>
            <a:r>
              <a:rPr lang="en-US"/>
              <a:t>publique du Canada</a:t>
            </a:r>
            <a:br>
              <a:rPr lang="en-US"/>
            </a:br>
            <a:r>
              <a:rPr lang="en-US"/>
              <a:t>l’Académie du numérique</a:t>
            </a:r>
            <a:endParaRPr/>
          </a:p>
        </p:txBody>
      </p:sp>
      <p:sp>
        <p:nvSpPr>
          <p:cNvPr id="159" name="Google Shape;159;p42"/>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300"/>
              <a:buNone/>
            </a:pPr>
            <a:r>
              <a:rPr lang="en-US" b="0">
                <a:latin typeface="Georgia"/>
                <a:ea typeface="Georgia"/>
                <a:cs typeface="Georgia"/>
                <a:sym typeface="Georgia"/>
              </a:rPr>
              <a:t>Qui sommes-nous et que faisons-nous</a:t>
            </a:r>
            <a:endParaRPr b="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51"/>
          <p:cNvSpPr txBox="1"/>
          <p:nvPr/>
        </p:nvSpPr>
        <p:spPr>
          <a:xfrm>
            <a:off x="167100" y="22500"/>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3</a:t>
            </a:r>
            <a:endParaRPr sz="6800" b="0" i="0" u="none" strike="noStrike" cap="none">
              <a:solidFill>
                <a:schemeClr val="dk2"/>
              </a:solidFill>
              <a:latin typeface="Georgia"/>
              <a:ea typeface="Georgia"/>
              <a:cs typeface="Georgia"/>
              <a:sym typeface="Georgia"/>
            </a:endParaRPr>
          </a:p>
        </p:txBody>
      </p:sp>
      <p:sp>
        <p:nvSpPr>
          <p:cNvPr id="334" name="Google Shape;334;p51"/>
          <p:cNvSpPr/>
          <p:nvPr/>
        </p:nvSpPr>
        <p:spPr>
          <a:xfrm>
            <a:off x="718625" y="971425"/>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51"/>
          <p:cNvSpPr/>
          <p:nvPr/>
        </p:nvSpPr>
        <p:spPr>
          <a:xfrm>
            <a:off x="290100" y="1188000"/>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1"/>
          <p:cNvSpPr txBox="1"/>
          <p:nvPr/>
        </p:nvSpPr>
        <p:spPr>
          <a:xfrm>
            <a:off x="828125" y="611325"/>
            <a:ext cx="21282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Leadership</a:t>
            </a:r>
            <a:endParaRPr sz="2200" b="0" i="0" u="none" strike="noStrike" cap="none">
              <a:solidFill>
                <a:srgbClr val="4E5B73"/>
              </a:solidFill>
              <a:latin typeface="Georgia"/>
              <a:ea typeface="Georgia"/>
              <a:cs typeface="Georgia"/>
              <a:sym typeface="Georgia"/>
            </a:endParaRPr>
          </a:p>
        </p:txBody>
      </p:sp>
      <p:pic>
        <p:nvPicPr>
          <p:cNvPr id="337" name="Google Shape;337;p51" descr="/tmp/-LTNMi7IRKlBbgfOlyk9-HiRes.jpg"/>
          <p:cNvPicPr preferRelativeResize="0"/>
          <p:nvPr/>
        </p:nvPicPr>
        <p:blipFill rotWithShape="1">
          <a:blip r:embed="rId3">
            <a:alphaModFix/>
          </a:blip>
          <a:srcRect l="4014" t="22115" r="59518" b="7564"/>
          <a:stretch/>
        </p:blipFill>
        <p:spPr>
          <a:xfrm>
            <a:off x="290100" y="1407375"/>
            <a:ext cx="2442000" cy="2648930"/>
          </a:xfrm>
          <a:prstGeom prst="rect">
            <a:avLst/>
          </a:prstGeom>
          <a:noFill/>
          <a:ln>
            <a:noFill/>
          </a:ln>
        </p:spPr>
      </p:pic>
      <p:sp>
        <p:nvSpPr>
          <p:cNvPr id="338" name="Google Shape;338;p51"/>
          <p:cNvSpPr txBox="1"/>
          <p:nvPr/>
        </p:nvSpPr>
        <p:spPr>
          <a:xfrm>
            <a:off x="3292000" y="756275"/>
            <a:ext cx="2641588" cy="34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1"/>
                </a:solidFill>
                <a:latin typeface="Georgia"/>
                <a:ea typeface="Georgia"/>
                <a:cs typeface="Georgia"/>
                <a:sym typeface="Georgia"/>
              </a:rPr>
              <a:t>Solutions num</a:t>
            </a:r>
            <a:r>
              <a:rPr lang="en-US" sz="2200" b="1" i="0" u="none" strike="noStrike" cap="none">
                <a:solidFill>
                  <a:schemeClr val="dk2"/>
                </a:solidFill>
                <a:latin typeface="Georgia"/>
                <a:ea typeface="Georgia"/>
                <a:cs typeface="Georgia"/>
                <a:sym typeface="Georgia"/>
              </a:rPr>
              <a:t>é</a:t>
            </a:r>
            <a:r>
              <a:rPr lang="en-US" sz="2200" b="1" i="0" u="none" strike="noStrike" cap="none">
                <a:solidFill>
                  <a:schemeClr val="accent1"/>
                </a:solidFill>
                <a:latin typeface="Georgia"/>
                <a:ea typeface="Georgia"/>
                <a:cs typeface="Georgia"/>
                <a:sym typeface="Georgia"/>
              </a:rPr>
              <a:t>riques</a:t>
            </a:r>
            <a:endParaRPr sz="2200" b="1" i="0" u="none" strike="noStrike" cap="none">
              <a:solidFill>
                <a:schemeClr val="accen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Diriger des équipes agiles lors de la conception, de la prestation et de l’exploitation des services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Exploiter les données en tant qu’actif de l’entreprise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Utiliser des compétences et des outils novateurs et modernes pour créer de la valeur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Travailler en collaboration et tablier des partenariats avec les autres de façon efficace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Changer le leadership au sein des organisations</a:t>
            </a:r>
            <a:endParaRPr sz="1200" b="0" i="0" u="none" strike="noStrike" cap="none">
              <a:solidFill>
                <a:schemeClr val="accent2"/>
              </a:solidFill>
              <a:latin typeface="Georgia"/>
              <a:ea typeface="Georgia"/>
              <a:cs typeface="Georgia"/>
              <a:sym typeface="Georgia"/>
            </a:endParaRPr>
          </a:p>
        </p:txBody>
      </p:sp>
      <p:sp>
        <p:nvSpPr>
          <p:cNvPr id="339" name="Google Shape;339;p51"/>
          <p:cNvSpPr txBox="1"/>
          <p:nvPr/>
        </p:nvSpPr>
        <p:spPr>
          <a:xfrm>
            <a:off x="6230925" y="756275"/>
            <a:ext cx="2787300" cy="34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1"/>
                </a:solidFill>
                <a:latin typeface="Georgia"/>
                <a:ea typeface="Georgia"/>
                <a:cs typeface="Georgia"/>
                <a:sym typeface="Georgia"/>
              </a:rPr>
              <a:t>Le numérique pour les cadres supérieurs</a:t>
            </a:r>
            <a:endParaRPr sz="1050" b="1" i="0" u="none" strike="noStrike" cap="none">
              <a:solidFill>
                <a:schemeClr val="accent1"/>
              </a:solidFill>
              <a:latin typeface="Georgia"/>
              <a:ea typeface="Georgia"/>
              <a:cs typeface="Georgia"/>
              <a:sym typeface="Georgia"/>
            </a:endParaRPr>
          </a:p>
          <a:p>
            <a:pPr marL="457200" marR="0" lvl="0" indent="-228600" algn="l" rtl="0">
              <a:lnSpc>
                <a:spcPct val="100000"/>
              </a:lnSpc>
              <a:spcBef>
                <a:spcPts val="0"/>
              </a:spcBef>
              <a:spcAft>
                <a:spcPts val="0"/>
              </a:spcAft>
              <a:buClr>
                <a:schemeClr val="accent2"/>
              </a:buClr>
              <a:buSzPts val="1400"/>
              <a:buFont typeface="Georgia"/>
              <a:buNone/>
            </a:pPr>
            <a:endParaRPr sz="1200" b="0"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Comprendre les facteurs de succès d’un gouvernement numérique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Être à l’affut des perturbations que peut causer le numérique sur la culture et les processus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accent2"/>
              </a:buClr>
              <a:buSzPts val="1400"/>
              <a:buFont typeface="Georgia"/>
              <a:buChar char="●"/>
            </a:pPr>
            <a:r>
              <a:rPr lang="en-US" sz="1200" b="0" i="0" u="none" strike="noStrike" cap="none">
                <a:solidFill>
                  <a:schemeClr val="accent2"/>
                </a:solidFill>
                <a:latin typeface="Georgia"/>
                <a:ea typeface="Georgia"/>
                <a:cs typeface="Georgia"/>
                <a:sym typeface="Georgia"/>
              </a:rPr>
              <a:t>Repenser la façon dont ils organisent, mesurent, recrutent, communiquent des idées et s’associent</a:t>
            </a:r>
            <a:endParaRPr sz="1200" b="0" i="0" u="none" strike="noStrike" cap="none">
              <a:solidFill>
                <a:schemeClr val="accent2"/>
              </a:solidFill>
              <a:latin typeface="Georgia"/>
              <a:ea typeface="Georgia"/>
              <a:cs typeface="Georgia"/>
              <a:sym typeface="Georgia"/>
            </a:endParaRPr>
          </a:p>
        </p:txBody>
      </p:sp>
      <p:sp>
        <p:nvSpPr>
          <p:cNvPr id="340" name="Google Shape;340;p51"/>
          <p:cNvSpPr/>
          <p:nvPr/>
        </p:nvSpPr>
        <p:spPr>
          <a:xfrm>
            <a:off x="3028000" y="831375"/>
            <a:ext cx="264000" cy="2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Georgia"/>
              <a:ea typeface="Georgia"/>
              <a:cs typeface="Georgia"/>
              <a:sym typeface="Georgia"/>
            </a:endParaRPr>
          </a:p>
        </p:txBody>
      </p:sp>
      <p:sp>
        <p:nvSpPr>
          <p:cNvPr id="341" name="Google Shape;341;p51"/>
          <p:cNvSpPr txBox="1"/>
          <p:nvPr/>
        </p:nvSpPr>
        <p:spPr>
          <a:xfrm>
            <a:off x="3028000" y="756275"/>
            <a:ext cx="264000" cy="2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3"/>
                </a:solidFill>
                <a:latin typeface="Georgia"/>
                <a:ea typeface="Georgia"/>
                <a:cs typeface="Georgia"/>
                <a:sym typeface="Georgia"/>
              </a:rPr>
              <a:t>1</a:t>
            </a:r>
            <a:endParaRPr sz="1400" b="0" i="0" u="none" strike="noStrike" cap="none">
              <a:solidFill>
                <a:schemeClr val="accent3"/>
              </a:solidFill>
              <a:latin typeface="Georgia"/>
              <a:ea typeface="Georgia"/>
              <a:cs typeface="Georgia"/>
              <a:sym typeface="Georgia"/>
            </a:endParaRPr>
          </a:p>
        </p:txBody>
      </p:sp>
      <p:sp>
        <p:nvSpPr>
          <p:cNvPr id="342" name="Google Shape;342;p51"/>
          <p:cNvSpPr/>
          <p:nvPr/>
        </p:nvSpPr>
        <p:spPr>
          <a:xfrm>
            <a:off x="5966925" y="868925"/>
            <a:ext cx="264000" cy="2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p:txBody>
      </p:sp>
      <p:sp>
        <p:nvSpPr>
          <p:cNvPr id="343" name="Google Shape;343;p51"/>
          <p:cNvSpPr txBox="1"/>
          <p:nvPr/>
        </p:nvSpPr>
        <p:spPr>
          <a:xfrm>
            <a:off x="5966925" y="782525"/>
            <a:ext cx="264000" cy="2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3"/>
                </a:solidFill>
                <a:latin typeface="Georgia"/>
                <a:ea typeface="Georgia"/>
                <a:cs typeface="Georgia"/>
                <a:sym typeface="Georgia"/>
              </a:rPr>
              <a:t>2</a:t>
            </a:r>
            <a:endParaRPr sz="1400" b="0" i="0" u="none" strike="noStrike" cap="none">
              <a:solidFill>
                <a:schemeClr val="accent3"/>
              </a:solidFill>
              <a:latin typeface="Georgia"/>
              <a:ea typeface="Georgia"/>
              <a:cs typeface="Georgia"/>
              <a:sym typeface="Georgia"/>
            </a:endParaRP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2"/>
          <p:cNvSpPr txBox="1"/>
          <p:nvPr/>
        </p:nvSpPr>
        <p:spPr>
          <a:xfrm>
            <a:off x="167100" y="-161975"/>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4</a:t>
            </a:r>
            <a:endParaRPr sz="6800" b="0" i="0" u="none" strike="noStrike" cap="none">
              <a:solidFill>
                <a:schemeClr val="dk2"/>
              </a:solidFill>
              <a:latin typeface="Georgia"/>
              <a:ea typeface="Georgia"/>
              <a:cs typeface="Georgia"/>
              <a:sym typeface="Georgia"/>
            </a:endParaRPr>
          </a:p>
        </p:txBody>
      </p:sp>
      <p:sp>
        <p:nvSpPr>
          <p:cNvPr id="351" name="Google Shape;351;p52"/>
          <p:cNvSpPr/>
          <p:nvPr/>
        </p:nvSpPr>
        <p:spPr>
          <a:xfrm>
            <a:off x="718625" y="786950"/>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2"/>
          <p:cNvSpPr/>
          <p:nvPr/>
        </p:nvSpPr>
        <p:spPr>
          <a:xfrm>
            <a:off x="2901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2"/>
          <p:cNvSpPr txBox="1"/>
          <p:nvPr/>
        </p:nvSpPr>
        <p:spPr>
          <a:xfrm>
            <a:off x="828125" y="426850"/>
            <a:ext cx="21282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Practicum</a:t>
            </a:r>
            <a:endParaRPr sz="2200" b="0" i="0" u="none" strike="noStrike" cap="none">
              <a:solidFill>
                <a:srgbClr val="4E5B73"/>
              </a:solidFill>
              <a:latin typeface="Georgia"/>
              <a:ea typeface="Georgia"/>
              <a:cs typeface="Georgia"/>
              <a:sym typeface="Georgia"/>
            </a:endParaRPr>
          </a:p>
        </p:txBody>
      </p:sp>
      <p:sp>
        <p:nvSpPr>
          <p:cNvPr id="354" name="Google Shape;354;p52"/>
          <p:cNvSpPr txBox="1"/>
          <p:nvPr/>
        </p:nvSpPr>
        <p:spPr>
          <a:xfrm>
            <a:off x="215425" y="1611924"/>
            <a:ext cx="2548800" cy="135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Les praticiens sont jumelés à des leaders pour apprendre dans le cadre d’un projet ou un défi</a:t>
            </a:r>
            <a:endParaRPr sz="1400" b="0" i="0" u="none" strike="noStrike" cap="none">
              <a:solidFill>
                <a:schemeClr val="accent2"/>
              </a:solidFill>
              <a:latin typeface="Georgia"/>
              <a:ea typeface="Georgia"/>
              <a:cs typeface="Georgia"/>
              <a:sym typeface="Georgia"/>
            </a:endParaRPr>
          </a:p>
        </p:txBody>
      </p:sp>
      <p:pic>
        <p:nvPicPr>
          <p:cNvPr id="355" name="Google Shape;355;p52" descr="/tmp/-LTNMi7LUH8BA3SXZolw-HiRes.jpg"/>
          <p:cNvPicPr preferRelativeResize="0"/>
          <p:nvPr/>
        </p:nvPicPr>
        <p:blipFill rotWithShape="1">
          <a:blip r:embed="rId3">
            <a:alphaModFix/>
          </a:blip>
          <a:srcRect l="61728" t="22300" r="3923" b="6990"/>
          <a:stretch/>
        </p:blipFill>
        <p:spPr>
          <a:xfrm>
            <a:off x="5626775" y="387475"/>
            <a:ext cx="3333874" cy="3860749"/>
          </a:xfrm>
          <a:prstGeom prst="rect">
            <a:avLst/>
          </a:prstGeom>
          <a:noFill/>
          <a:ln>
            <a:noFill/>
          </a:ln>
        </p:spPr>
      </p:pic>
      <p:sp>
        <p:nvSpPr>
          <p:cNvPr id="356" name="Google Shape;356;p52"/>
          <p:cNvSpPr txBox="1"/>
          <p:nvPr/>
        </p:nvSpPr>
        <p:spPr>
          <a:xfrm>
            <a:off x="229025" y="2964024"/>
            <a:ext cx="2784300" cy="1352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De vrais projets ou défis sont proposés par l’organisation d’accueil des participants au volet leadership</a:t>
            </a:r>
            <a:endParaRPr sz="1400" b="0" i="0" u="none" strike="noStrike" cap="none">
              <a:solidFill>
                <a:schemeClr val="accent2"/>
              </a:solidFill>
              <a:latin typeface="Georgia"/>
              <a:ea typeface="Georgia"/>
              <a:cs typeface="Georgia"/>
              <a:sym typeface="Georgia"/>
            </a:endParaRPr>
          </a:p>
        </p:txBody>
      </p:sp>
      <p:sp>
        <p:nvSpPr>
          <p:cNvPr id="357" name="Google Shape;357;p52"/>
          <p:cNvSpPr txBox="1"/>
          <p:nvPr/>
        </p:nvSpPr>
        <p:spPr>
          <a:xfrm>
            <a:off x="3013325" y="1748112"/>
            <a:ext cx="2418600" cy="1079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Les encadreurs et les mentors soutiennent l’équipe de projet dans le but d’atteindre les résultats</a:t>
            </a:r>
            <a:endParaRPr sz="1400" b="0" i="0" u="none" strike="noStrike" cap="none">
              <a:solidFill>
                <a:schemeClr val="accent2"/>
              </a:solidFill>
              <a:latin typeface="Georgia"/>
              <a:ea typeface="Georgia"/>
              <a:cs typeface="Georgia"/>
              <a:sym typeface="Georgia"/>
            </a:endParaRPr>
          </a:p>
        </p:txBody>
      </p:sp>
      <p:sp>
        <p:nvSpPr>
          <p:cNvPr id="358" name="Google Shape;358;p52"/>
          <p:cNvSpPr txBox="1"/>
          <p:nvPr/>
        </p:nvSpPr>
        <p:spPr>
          <a:xfrm>
            <a:off x="3013325" y="2964024"/>
            <a:ext cx="2588400" cy="1410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Les capacit</a:t>
            </a:r>
            <a:r>
              <a:rPr lang="en-US" sz="1200" b="0" i="0" u="none" strike="noStrike" cap="none">
                <a:solidFill>
                  <a:schemeClr val="accent2"/>
                </a:solidFill>
                <a:latin typeface="Georgia"/>
                <a:ea typeface="Georgia"/>
                <a:cs typeface="Georgia"/>
                <a:sym typeface="Georgia"/>
              </a:rPr>
              <a:t>é</a:t>
            </a:r>
            <a:r>
              <a:rPr lang="en-US" sz="1400" b="0" i="0" u="none" strike="noStrike" cap="none">
                <a:solidFill>
                  <a:schemeClr val="accent2"/>
                </a:solidFill>
                <a:latin typeface="Georgia"/>
                <a:ea typeface="Georgia"/>
                <a:cs typeface="Georgia"/>
                <a:sym typeface="Georgia"/>
              </a:rPr>
              <a:t>s et compétences des apprenants sont évaluées tout au long du practicum</a:t>
            </a:r>
            <a:endParaRPr sz="1400" b="0" i="0" u="none" strike="noStrike" cap="none">
              <a:solidFill>
                <a:schemeClr val="accent2"/>
              </a:solidFill>
              <a:latin typeface="Georgia"/>
              <a:ea typeface="Georgia"/>
              <a:cs typeface="Georgia"/>
              <a:sym typeface="Georgia"/>
            </a:endParaRPr>
          </a:p>
        </p:txBody>
      </p:sp>
      <p:sp>
        <p:nvSpPr>
          <p:cNvPr id="359" name="Google Shape;359;p52"/>
          <p:cNvSpPr txBox="1"/>
          <p:nvPr/>
        </p:nvSpPr>
        <p:spPr>
          <a:xfrm>
            <a:off x="189075" y="1066875"/>
            <a:ext cx="5183100" cy="3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accent1"/>
                </a:solidFill>
                <a:latin typeface="Georgia"/>
                <a:ea typeface="Georgia"/>
                <a:cs typeface="Georgia"/>
                <a:sym typeface="Georgia"/>
              </a:rPr>
              <a:t>Réunissant les leaders et les praticiens pour qu’ils se penchent sur les problèmes</a:t>
            </a:r>
            <a:endParaRPr sz="1400" b="0" i="1" u="none" strike="noStrike" cap="none">
              <a:solidFill>
                <a:schemeClr val="accent1"/>
              </a:solidFill>
              <a:latin typeface="Georgia"/>
              <a:ea typeface="Georgia"/>
              <a:cs typeface="Georgia"/>
              <a:sym typeface="Georgia"/>
            </a:endParaRP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53"/>
          <p:cNvSpPr txBox="1"/>
          <p:nvPr/>
        </p:nvSpPr>
        <p:spPr>
          <a:xfrm>
            <a:off x="167100" y="-161975"/>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5</a:t>
            </a:r>
            <a:endParaRPr sz="6800" b="0" i="0" u="none" strike="noStrike" cap="none">
              <a:solidFill>
                <a:schemeClr val="dk2"/>
              </a:solidFill>
              <a:latin typeface="Georgia"/>
              <a:ea typeface="Georgia"/>
              <a:cs typeface="Georgia"/>
              <a:sym typeface="Georgia"/>
            </a:endParaRPr>
          </a:p>
        </p:txBody>
      </p:sp>
      <p:sp>
        <p:nvSpPr>
          <p:cNvPr id="367" name="Google Shape;367;p53"/>
          <p:cNvSpPr txBox="1"/>
          <p:nvPr/>
        </p:nvSpPr>
        <p:spPr>
          <a:xfrm>
            <a:off x="189075" y="1066875"/>
            <a:ext cx="5183100" cy="3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accent1"/>
                </a:solidFill>
                <a:latin typeface="Georgia"/>
                <a:ea typeface="Georgia"/>
                <a:cs typeface="Georgia"/>
                <a:sym typeface="Georgia"/>
              </a:rPr>
              <a:t>Pour fournir l’accès aux outils et aux communautés</a:t>
            </a:r>
            <a:endParaRPr sz="1400" b="0" i="1" u="none" strike="noStrike" cap="none">
              <a:solidFill>
                <a:schemeClr val="accent1"/>
              </a:solidFill>
              <a:latin typeface="Georgia"/>
              <a:ea typeface="Georgia"/>
              <a:cs typeface="Georgia"/>
              <a:sym typeface="Georgia"/>
            </a:endParaRPr>
          </a:p>
        </p:txBody>
      </p:sp>
      <p:sp>
        <p:nvSpPr>
          <p:cNvPr id="368" name="Google Shape;368;p53"/>
          <p:cNvSpPr/>
          <p:nvPr/>
        </p:nvSpPr>
        <p:spPr>
          <a:xfrm>
            <a:off x="718625" y="786950"/>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3"/>
          <p:cNvSpPr txBox="1"/>
          <p:nvPr/>
        </p:nvSpPr>
        <p:spPr>
          <a:xfrm>
            <a:off x="828125" y="426850"/>
            <a:ext cx="56760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Certification and suivi</a:t>
            </a:r>
            <a:endParaRPr sz="2200" b="0" i="0" u="none" strike="noStrike" cap="none">
              <a:solidFill>
                <a:srgbClr val="4E5B73"/>
              </a:solidFill>
              <a:latin typeface="Georgia"/>
              <a:ea typeface="Georgia"/>
              <a:cs typeface="Georgia"/>
              <a:sym typeface="Georgia"/>
            </a:endParaRPr>
          </a:p>
        </p:txBody>
      </p:sp>
      <p:pic>
        <p:nvPicPr>
          <p:cNvPr id="370" name="Google Shape;370;p53" descr="/tmp/-LTNMi7M30H4sF3oCLlt-HiRes.jpg"/>
          <p:cNvPicPr preferRelativeResize="0"/>
          <p:nvPr/>
        </p:nvPicPr>
        <p:blipFill rotWithShape="1">
          <a:blip r:embed="rId3">
            <a:alphaModFix/>
          </a:blip>
          <a:srcRect l="3994" t="22449" r="59423" b="7615"/>
          <a:stretch/>
        </p:blipFill>
        <p:spPr>
          <a:xfrm>
            <a:off x="276836" y="1441275"/>
            <a:ext cx="2778341" cy="2987825"/>
          </a:xfrm>
          <a:prstGeom prst="rect">
            <a:avLst/>
          </a:prstGeom>
          <a:noFill/>
          <a:ln>
            <a:noFill/>
          </a:ln>
        </p:spPr>
      </p:pic>
      <p:sp>
        <p:nvSpPr>
          <p:cNvPr id="371" name="Google Shape;371;p53"/>
          <p:cNvSpPr txBox="1"/>
          <p:nvPr/>
        </p:nvSpPr>
        <p:spPr>
          <a:xfrm>
            <a:off x="3123644" y="1441275"/>
            <a:ext cx="5860169" cy="2246769"/>
          </a:xfrm>
          <a:prstGeom prst="rect">
            <a:avLst/>
          </a:prstGeom>
          <a:noFill/>
          <a:ln>
            <a:noFill/>
          </a:ln>
        </p:spPr>
        <p:txBody>
          <a:bodyPr spcFirstLastPara="1" wrap="square" lIns="91425" tIns="45700" rIns="91425" bIns="45700" anchor="t" anchorCtr="0">
            <a:noAutofit/>
          </a:bodyPr>
          <a:lstStyle/>
          <a:p>
            <a:pPr marL="1270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Les apprenants des volets leadership et Excellence obtiendront leur certification en faisant la preuve qu’ils possèdent les capacités et les compétences nécessaires et auront alors accès:</a:t>
            </a:r>
            <a:endParaRPr sz="1400" b="0" i="0" u="none" strike="noStrike" cap="none">
              <a:solidFill>
                <a:srgbClr val="000000"/>
              </a:solidFill>
              <a:latin typeface="Arial"/>
              <a:ea typeface="Arial"/>
              <a:cs typeface="Arial"/>
              <a:sym typeface="Arial"/>
            </a:endParaRPr>
          </a:p>
          <a:p>
            <a:pPr marL="412750" marR="0" lvl="0" indent="-184150" algn="l" rtl="0">
              <a:lnSpc>
                <a:spcPct val="100000"/>
              </a:lnSpc>
              <a:spcBef>
                <a:spcPts val="0"/>
              </a:spcBef>
              <a:spcAft>
                <a:spcPts val="0"/>
              </a:spcAft>
              <a:buClr>
                <a:schemeClr val="accent3"/>
              </a:buClr>
              <a:buSzPts val="1600"/>
              <a:buFont typeface="Arial"/>
              <a:buNone/>
            </a:pPr>
            <a:endParaRPr sz="1400" b="0" i="0" u="none" strike="noStrike" cap="none">
              <a:solidFill>
                <a:schemeClr val="accent2"/>
              </a:solidFill>
              <a:latin typeface="Georgia"/>
              <a:ea typeface="Georgia"/>
              <a:cs typeface="Georgia"/>
              <a:sym typeface="Georgia"/>
            </a:endParaRPr>
          </a:p>
          <a:p>
            <a:pPr marL="412750" marR="0" lvl="5" indent="-285750" algn="l" rtl="0">
              <a:lnSpc>
                <a:spcPct val="100000"/>
              </a:lnSpc>
              <a:spcBef>
                <a:spcPts val="0"/>
              </a:spcBef>
              <a:spcAft>
                <a:spcPts val="0"/>
              </a:spcAft>
              <a:buClr>
                <a:schemeClr val="accent3"/>
              </a:buClr>
              <a:buSzPts val="1600"/>
              <a:buFont typeface="Arial"/>
              <a:buChar char="•"/>
            </a:pPr>
            <a:r>
              <a:rPr lang="en-US" sz="1400" b="0" i="0" u="none" strike="noStrike" cap="none">
                <a:solidFill>
                  <a:schemeClr val="accent2"/>
                </a:solidFill>
                <a:latin typeface="Georgia"/>
                <a:ea typeface="Georgia"/>
                <a:cs typeface="Georgia"/>
                <a:sym typeface="Georgia"/>
              </a:rPr>
              <a:t>À l’espace de travail innovateur et collaboratif de l’Académie</a:t>
            </a:r>
            <a:endParaRPr sz="1400" b="0" i="0" u="none" strike="noStrike" cap="none">
              <a:solidFill>
                <a:srgbClr val="000000"/>
              </a:solidFill>
              <a:latin typeface="Arial"/>
              <a:ea typeface="Arial"/>
              <a:cs typeface="Arial"/>
              <a:sym typeface="Arial"/>
            </a:endParaRPr>
          </a:p>
          <a:p>
            <a:pPr marL="412750" marR="0" lvl="2" indent="-285750" algn="l" rtl="0">
              <a:lnSpc>
                <a:spcPct val="100000"/>
              </a:lnSpc>
              <a:spcBef>
                <a:spcPts val="0"/>
              </a:spcBef>
              <a:spcAft>
                <a:spcPts val="0"/>
              </a:spcAft>
              <a:buClr>
                <a:schemeClr val="accent3"/>
              </a:buClr>
              <a:buSzPts val="1600"/>
              <a:buFont typeface="Arial"/>
              <a:buChar char="•"/>
            </a:pPr>
            <a:r>
              <a:rPr lang="en-US" sz="1400" b="0" i="0" u="none" strike="noStrike" cap="none">
                <a:solidFill>
                  <a:schemeClr val="accent2"/>
                </a:solidFill>
                <a:latin typeface="Georgia"/>
                <a:ea typeface="Georgia"/>
                <a:cs typeface="Georgia"/>
                <a:sym typeface="Georgia"/>
              </a:rPr>
              <a:t>À de l'équipement et à des outils modernes pour réaliser des expériences et valider des concepts</a:t>
            </a:r>
            <a:endParaRPr sz="1400" b="0" i="0" u="none" strike="noStrike" cap="none">
              <a:solidFill>
                <a:srgbClr val="000000"/>
              </a:solidFill>
              <a:latin typeface="Arial"/>
              <a:ea typeface="Arial"/>
              <a:cs typeface="Arial"/>
              <a:sym typeface="Arial"/>
            </a:endParaRPr>
          </a:p>
          <a:p>
            <a:pPr marL="412750" marR="0" lvl="2" indent="-285750" algn="l" rtl="0">
              <a:lnSpc>
                <a:spcPct val="100000"/>
              </a:lnSpc>
              <a:spcBef>
                <a:spcPts val="0"/>
              </a:spcBef>
              <a:spcAft>
                <a:spcPts val="0"/>
              </a:spcAft>
              <a:buClr>
                <a:schemeClr val="accent3"/>
              </a:buClr>
              <a:buSzPts val="1600"/>
              <a:buFont typeface="Arial"/>
              <a:buChar char="•"/>
            </a:pPr>
            <a:r>
              <a:rPr lang="en-US" sz="1400" b="0" i="0" u="none" strike="noStrike" cap="none">
                <a:solidFill>
                  <a:schemeClr val="accent2"/>
                </a:solidFill>
                <a:latin typeface="Georgia"/>
                <a:ea typeface="Georgia"/>
                <a:cs typeface="Georgia"/>
                <a:sym typeface="Georgia"/>
              </a:rPr>
              <a:t>À une trousse infonuagique de données d’apprentissage</a:t>
            </a:r>
            <a:endParaRPr sz="1400" b="0" i="0" u="none" strike="noStrike" cap="none">
              <a:solidFill>
                <a:srgbClr val="000000"/>
              </a:solidFill>
              <a:latin typeface="Arial"/>
              <a:ea typeface="Arial"/>
              <a:cs typeface="Arial"/>
              <a:sym typeface="Arial"/>
            </a:endParaRPr>
          </a:p>
          <a:p>
            <a:pPr marL="412750" marR="0" lvl="2" indent="-285750" algn="l" rtl="0">
              <a:lnSpc>
                <a:spcPct val="100000"/>
              </a:lnSpc>
              <a:spcBef>
                <a:spcPts val="0"/>
              </a:spcBef>
              <a:spcAft>
                <a:spcPts val="0"/>
              </a:spcAft>
              <a:buClr>
                <a:schemeClr val="accent3"/>
              </a:buClr>
              <a:buSzPts val="1600"/>
              <a:buFont typeface="Arial"/>
              <a:buChar char="•"/>
            </a:pPr>
            <a:r>
              <a:rPr lang="en-US" sz="1400" b="0" i="0" u="none" strike="noStrike" cap="none">
                <a:solidFill>
                  <a:schemeClr val="accent2"/>
                </a:solidFill>
                <a:latin typeface="Georgia"/>
                <a:ea typeface="Georgia"/>
                <a:cs typeface="Georgia"/>
                <a:sym typeface="Georgia"/>
              </a:rPr>
              <a:t>Des activités communautaires et à une plateforme de réseautage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4"/>
          <p:cNvSpPr/>
          <p:nvPr/>
        </p:nvSpPr>
        <p:spPr>
          <a:xfrm>
            <a:off x="2458330" y="-880989"/>
            <a:ext cx="34289" cy="34289"/>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77" name="Google Shape;377;p54"/>
          <p:cNvSpPr txBox="1"/>
          <p:nvPr/>
        </p:nvSpPr>
        <p:spPr>
          <a:xfrm>
            <a:off x="5502248" y="2445549"/>
            <a:ext cx="2138400" cy="8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p:txBody>
      </p:sp>
      <p:sp>
        <p:nvSpPr>
          <p:cNvPr id="378" name="Google Shape;378;p54"/>
          <p:cNvSpPr txBox="1"/>
          <p:nvPr/>
        </p:nvSpPr>
        <p:spPr>
          <a:xfrm>
            <a:off x="320825" y="3718136"/>
            <a:ext cx="8572800" cy="74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3"/>
                </a:solidFill>
                <a:latin typeface="Georgia"/>
                <a:ea typeface="Georgia"/>
                <a:cs typeface="Georgia"/>
                <a:sym typeface="Georgia"/>
              </a:rPr>
              <a:t>Capacité en matière de spécialistes et de leadership </a:t>
            </a:r>
            <a:r>
              <a:rPr lang="en-US" sz="1350" b="0" i="0" u="none" strike="noStrike" cap="none">
                <a:solidFill>
                  <a:srgbClr val="4E5B73"/>
                </a:solidFill>
                <a:latin typeface="Georgia"/>
                <a:ea typeface="Georgia"/>
                <a:cs typeface="Georgia"/>
                <a:sym typeface="Georgia"/>
              </a:rPr>
              <a:t>pour 200 à 300 apprenants en 2019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3"/>
                </a:solidFill>
                <a:latin typeface="Georgia"/>
                <a:ea typeface="Georgia"/>
                <a:cs typeface="Georgia"/>
                <a:sym typeface="Georgia"/>
              </a:rPr>
              <a:t>Mettre à l’échelle à</a:t>
            </a:r>
            <a:r>
              <a:rPr lang="en-US" sz="1350" b="0" i="0" u="none" strike="noStrike" cap="none">
                <a:solidFill>
                  <a:srgbClr val="4E5B73"/>
                </a:solidFill>
                <a:latin typeface="Georgia"/>
                <a:ea typeface="Georgia"/>
                <a:cs typeface="Georgia"/>
                <a:sym typeface="Georgia"/>
              </a:rPr>
              <a:t> l’aide de partenariats pour atteindre plus de 1 000 apprenants par année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3"/>
                </a:solidFill>
                <a:latin typeface="Georgia"/>
                <a:ea typeface="Georgia"/>
                <a:cs typeface="Georgia"/>
                <a:sym typeface="Georgia"/>
              </a:rPr>
              <a:t>Joindre de 10 000 à plus de 100 000 </a:t>
            </a:r>
            <a:r>
              <a:rPr lang="en-US" sz="1350" b="0" i="0" u="none" strike="noStrike" cap="none">
                <a:solidFill>
                  <a:srgbClr val="4E5B73"/>
                </a:solidFill>
                <a:latin typeface="Georgia"/>
                <a:ea typeface="Georgia"/>
                <a:cs typeface="Georgia"/>
                <a:sym typeface="Georgia"/>
              </a:rPr>
              <a:t>fonctionnaires grâce à l’apprentissage numérique en ligne</a:t>
            </a:r>
            <a:endParaRPr sz="1400" b="0" i="0" u="none" strike="noStrike" cap="none">
              <a:solidFill>
                <a:srgbClr val="000000"/>
              </a:solidFill>
              <a:latin typeface="Arial"/>
              <a:ea typeface="Arial"/>
              <a:cs typeface="Arial"/>
              <a:sym typeface="Arial"/>
            </a:endParaRPr>
          </a:p>
        </p:txBody>
      </p:sp>
      <p:sp>
        <p:nvSpPr>
          <p:cNvPr id="379" name="Google Shape;379;p54"/>
          <p:cNvSpPr txBox="1"/>
          <p:nvPr/>
        </p:nvSpPr>
        <p:spPr>
          <a:xfrm>
            <a:off x="5620299" y="995075"/>
            <a:ext cx="2138400" cy="105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80808"/>
              </a:solidFill>
              <a:latin typeface="Arial"/>
              <a:ea typeface="Arial"/>
              <a:cs typeface="Arial"/>
              <a:sym typeface="Arial"/>
            </a:endParaRPr>
          </a:p>
        </p:txBody>
      </p:sp>
      <p:sp>
        <p:nvSpPr>
          <p:cNvPr id="380" name="Google Shape;380;p54"/>
          <p:cNvSpPr txBox="1"/>
          <p:nvPr/>
        </p:nvSpPr>
        <p:spPr>
          <a:xfrm>
            <a:off x="327074" y="73855"/>
            <a:ext cx="6984609"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accent2"/>
                </a:solidFill>
                <a:latin typeface="Georgia"/>
                <a:ea typeface="Georgia"/>
                <a:cs typeface="Georgia"/>
                <a:sym typeface="Georgia"/>
              </a:rPr>
              <a:t>Calendrier</a:t>
            </a:r>
            <a:endParaRPr sz="3000" b="0" i="0" u="none" strike="noStrike" cap="none">
              <a:solidFill>
                <a:schemeClr val="accent2"/>
              </a:solidFill>
              <a:latin typeface="Georgia"/>
              <a:ea typeface="Georgia"/>
              <a:cs typeface="Georgia"/>
              <a:sym typeface="Georgia"/>
            </a:endParaRPr>
          </a:p>
        </p:txBody>
      </p:sp>
      <p:sp>
        <p:nvSpPr>
          <p:cNvPr id="382" name="Google Shape;382;p54"/>
          <p:cNvSpPr txBox="1"/>
          <p:nvPr/>
        </p:nvSpPr>
        <p:spPr>
          <a:xfrm>
            <a:off x="440250" y="627850"/>
            <a:ext cx="3269100" cy="3000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Ce que nous avons accomplis </a:t>
            </a: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(dès octobre 2018)</a:t>
            </a:r>
            <a:endParaRPr sz="1400" b="0" i="0" u="none" strike="noStrike" cap="none">
              <a:solidFill>
                <a:schemeClr val="accent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2"/>
                </a:solidFill>
                <a:latin typeface="Georgia"/>
                <a:ea typeface="Georgia"/>
                <a:cs typeface="Georgia"/>
                <a:sym typeface="Georgia"/>
              </a:rPr>
              <a:t>Lancement de trajetsenbus.ca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octobre 29</a:t>
            </a:r>
            <a:endParaRPr sz="1200" b="1" i="0" u="none" strike="noStrike" cap="none">
              <a:solidFill>
                <a:schemeClr val="accent3"/>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350"/>
              <a:buFont typeface="Arial"/>
              <a:buNone/>
            </a:pPr>
            <a:r>
              <a:rPr lang="en-US" sz="1350" b="1" i="0" u="none" strike="noStrike" cap="none">
                <a:solidFill>
                  <a:schemeClr val="accent2"/>
                </a:solidFill>
                <a:latin typeface="Georgia"/>
                <a:ea typeface="Georgia"/>
                <a:cs typeface="Georgia"/>
                <a:sym typeface="Georgia"/>
              </a:rPr>
              <a:t>Programmes sp</a:t>
            </a:r>
            <a:r>
              <a:rPr lang="en-US" sz="1200" b="1" i="0" u="none" strike="noStrike" cap="none">
                <a:solidFill>
                  <a:schemeClr val="accent2"/>
                </a:solidFill>
                <a:latin typeface="Georgia"/>
                <a:ea typeface="Georgia"/>
                <a:cs typeface="Georgia"/>
                <a:sym typeface="Georgia"/>
              </a:rPr>
              <a:t>écialisés (prototype)</a:t>
            </a:r>
            <a:endParaRPr sz="14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janvier - avril</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2"/>
                </a:solidFill>
                <a:latin typeface="Georgia"/>
                <a:ea typeface="Georgia"/>
                <a:cs typeface="Georgia"/>
                <a:sym typeface="Georgia"/>
              </a:rPr>
              <a:t>Practicum</a:t>
            </a:r>
            <a:endParaRPr sz="135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mai - juin</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p:txBody>
      </p:sp>
      <p:sp>
        <p:nvSpPr>
          <p:cNvPr id="383" name="Google Shape;383;p54"/>
          <p:cNvSpPr txBox="1"/>
          <p:nvPr/>
        </p:nvSpPr>
        <p:spPr>
          <a:xfrm>
            <a:off x="5774000" y="627850"/>
            <a:ext cx="3000000" cy="3000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Nos étapes suivantes</a:t>
            </a: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(l’automne 2019)</a:t>
            </a: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2"/>
                </a:solidFill>
                <a:latin typeface="Georgia"/>
                <a:ea typeface="Georgia"/>
                <a:cs typeface="Georgia"/>
                <a:sym typeface="Georgia"/>
              </a:rPr>
              <a:t>Les fondements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Apprentissage numérique ouvert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Numérique 101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D’autres cours de « base »</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2"/>
                </a:solidFill>
                <a:latin typeface="Georgia"/>
                <a:ea typeface="Georgia"/>
                <a:cs typeface="Georgia"/>
                <a:sym typeface="Georgia"/>
              </a:rPr>
              <a:t>Excellence, Leadership, et Practicum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Évaluer, itérer, et élaborer</a:t>
            </a:r>
            <a:endParaRPr sz="14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accent2"/>
                </a:solidFill>
                <a:latin typeface="Georgia"/>
                <a:ea typeface="Georgia"/>
                <a:cs typeface="Georgia"/>
                <a:sym typeface="Georgia"/>
              </a:rPr>
              <a:t>La communauté, le suivi, et les évènements </a:t>
            </a:r>
            <a:endParaRPr sz="120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L’accélération au cours du 2019</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p:txBody>
      </p:sp>
      <p:sp>
        <p:nvSpPr>
          <p:cNvPr id="384" name="Google Shape;384;p54"/>
          <p:cNvSpPr/>
          <p:nvPr/>
        </p:nvSpPr>
        <p:spPr>
          <a:xfrm>
            <a:off x="3861025" y="1512857"/>
            <a:ext cx="1761300" cy="932700"/>
          </a:xfrm>
          <a:prstGeom prst="striped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5"/>
          <p:cNvSpPr txBox="1"/>
          <p:nvPr/>
        </p:nvSpPr>
        <p:spPr>
          <a:xfrm>
            <a:off x="167100" y="-161975"/>
            <a:ext cx="49764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dirty="0" smtClean="0">
                <a:solidFill>
                  <a:schemeClr val="dk2"/>
                </a:solidFill>
                <a:latin typeface="Georgia"/>
                <a:ea typeface="Georgia"/>
                <a:cs typeface="Georgia"/>
                <a:sym typeface="Georgia"/>
              </a:rPr>
              <a:t>Merci</a:t>
            </a:r>
            <a:endParaRPr sz="6800" b="0" i="0" u="none" strike="noStrike" cap="none" dirty="0">
              <a:solidFill>
                <a:schemeClr val="dk2"/>
              </a:solidFill>
              <a:latin typeface="Georgia"/>
              <a:ea typeface="Georgia"/>
              <a:cs typeface="Georgia"/>
              <a:sym typeface="Georgia"/>
            </a:endParaRPr>
          </a:p>
        </p:txBody>
      </p:sp>
      <p:pic>
        <p:nvPicPr>
          <p:cNvPr id="391" name="Google Shape;391;p55"/>
          <p:cNvPicPr preferRelativeResize="0"/>
          <p:nvPr/>
        </p:nvPicPr>
        <p:blipFill rotWithShape="1">
          <a:blip r:embed="rId3">
            <a:alphaModFix/>
          </a:blip>
          <a:srcRect l="11517" r="32470" b="12122"/>
          <a:stretch/>
        </p:blipFill>
        <p:spPr>
          <a:xfrm>
            <a:off x="4810990" y="0"/>
            <a:ext cx="4333010" cy="4530436"/>
          </a:xfrm>
          <a:prstGeom prst="rect">
            <a:avLst/>
          </a:prstGeom>
          <a:noFill/>
          <a:ln>
            <a:noFill/>
          </a:ln>
        </p:spPr>
      </p:pic>
      <p:sp>
        <p:nvSpPr>
          <p:cNvPr id="4" name="Google Shape;331;p14"/>
          <p:cNvSpPr txBox="1"/>
          <p:nvPr/>
        </p:nvSpPr>
        <p:spPr>
          <a:xfrm>
            <a:off x="1232637" y="919378"/>
            <a:ext cx="3251039"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smtClean="0">
                <a:solidFill>
                  <a:srgbClr val="4E5B73"/>
                </a:solidFill>
                <a:latin typeface="Georgia"/>
                <a:ea typeface="Georgia"/>
                <a:cs typeface="Georgia"/>
                <a:sym typeface="Georgia"/>
              </a:rPr>
              <a:t>L’équipe</a:t>
            </a:r>
            <a:r>
              <a:rPr lang="en-US" sz="2000" b="0" i="0" u="none" strike="noStrike" cap="none" dirty="0" smtClean="0">
                <a:solidFill>
                  <a:srgbClr val="4E5B73"/>
                </a:solidFill>
                <a:latin typeface="Georgia"/>
                <a:ea typeface="Georgia"/>
                <a:cs typeface="Georgia"/>
                <a:sym typeface="Georgia"/>
              </a:rPr>
              <a:t> de </a:t>
            </a:r>
            <a:r>
              <a:rPr lang="en-US" sz="2000" b="0" i="0" u="none" strike="noStrike" cap="none" dirty="0" err="1" smtClean="0">
                <a:solidFill>
                  <a:srgbClr val="4E5B73"/>
                </a:solidFill>
                <a:latin typeface="Georgia"/>
                <a:ea typeface="Georgia"/>
                <a:cs typeface="Georgia"/>
                <a:sym typeface="Georgia"/>
              </a:rPr>
              <a:t>l’académie</a:t>
            </a:r>
            <a:r>
              <a:rPr lang="en-US" sz="2000" b="0" i="0" u="none" strike="noStrike" cap="none" dirty="0" smtClean="0">
                <a:solidFill>
                  <a:srgbClr val="4E5B73"/>
                </a:solidFill>
                <a:latin typeface="Georgia"/>
                <a:ea typeface="Georgia"/>
                <a:cs typeface="Georgia"/>
                <a:sym typeface="Georgia"/>
              </a:rPr>
              <a:t> du numérique</a:t>
            </a:r>
            <a:endParaRPr sz="2000" b="0" i="0" u="none" strike="noStrike" cap="none" dirty="0">
              <a:solidFill>
                <a:srgbClr val="4E5B73"/>
              </a:solidFill>
              <a:latin typeface="Georgia"/>
              <a:ea typeface="Georgia"/>
              <a:cs typeface="Georgia"/>
              <a:sym typeface="Georgia"/>
            </a:endParaRPr>
          </a:p>
        </p:txBody>
      </p:sp>
      <p:sp>
        <p:nvSpPr>
          <p:cNvPr id="5" name="Google Shape;332;p14"/>
          <p:cNvSpPr/>
          <p:nvPr/>
        </p:nvSpPr>
        <p:spPr>
          <a:xfrm>
            <a:off x="1039089" y="1152148"/>
            <a:ext cx="119785" cy="50291"/>
          </a:xfrm>
          <a:prstGeom prst="rect">
            <a:avLst/>
          </a:prstGeom>
          <a:solidFill>
            <a:srgbClr val="DA79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1"/>
          <p:cNvSpPr/>
          <p:nvPr/>
        </p:nvSpPr>
        <p:spPr>
          <a:xfrm rot="7599951">
            <a:off x="542883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07" name="Google Shape;307;p41"/>
          <p:cNvCxnSpPr>
            <a:stCxn id="306" idx="4"/>
          </p:cNvCxnSpPr>
          <p:nvPr/>
        </p:nvCxnSpPr>
        <p:spPr>
          <a:xfrm rot="10800000">
            <a:off x="4881273"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308" name="Google Shape;308;p41"/>
          <p:cNvSpPr txBox="1"/>
          <p:nvPr/>
        </p:nvSpPr>
        <p:spPr>
          <a:xfrm>
            <a:off x="327075" y="73850"/>
            <a:ext cx="87321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rgbClr val="4E5B73"/>
                </a:solidFill>
                <a:latin typeface="Georgia"/>
                <a:ea typeface="Georgia"/>
                <a:cs typeface="Georgia"/>
                <a:sym typeface="Georgia"/>
              </a:rPr>
              <a:t>Digital Academy direction and curriculum</a:t>
            </a:r>
            <a:endParaRPr sz="3000">
              <a:solidFill>
                <a:srgbClr val="4E5B73"/>
              </a:solidFill>
              <a:latin typeface="Georgia"/>
              <a:ea typeface="Georgia"/>
              <a:cs typeface="Georgia"/>
              <a:sym typeface="Georgia"/>
            </a:endParaRPr>
          </a:p>
        </p:txBody>
      </p:sp>
      <p:sp>
        <p:nvSpPr>
          <p:cNvPr id="309" name="Google Shape;309;p41"/>
          <p:cNvSpPr txBox="1"/>
          <p:nvPr/>
        </p:nvSpPr>
        <p:spPr>
          <a:xfrm>
            <a:off x="522100" y="2226450"/>
            <a:ext cx="2073900" cy="690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Georgia"/>
                <a:ea typeface="Georgia"/>
                <a:cs typeface="Georgia"/>
                <a:sym typeface="Georgia"/>
              </a:rPr>
              <a:t>Pratiques exemplaires à l’étranger et comparateurs</a:t>
            </a:r>
            <a:endParaRPr sz="1200">
              <a:solidFill>
                <a:srgbClr val="3F3F3F"/>
              </a:solidFill>
              <a:latin typeface="Georgia"/>
              <a:ea typeface="Georgia"/>
              <a:cs typeface="Georgia"/>
              <a:sym typeface="Georgia"/>
            </a:endParaRPr>
          </a:p>
        </p:txBody>
      </p:sp>
      <p:sp>
        <p:nvSpPr>
          <p:cNvPr id="310" name="Google Shape;310;p41"/>
          <p:cNvSpPr txBox="1"/>
          <p:nvPr/>
        </p:nvSpPr>
        <p:spPr>
          <a:xfrm>
            <a:off x="3236375" y="536825"/>
            <a:ext cx="2520600" cy="26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Georgia"/>
                <a:ea typeface="Georgia"/>
                <a:cs typeface="Georgia"/>
                <a:sym typeface="Georgia"/>
              </a:rPr>
              <a:t>Analyses et besoins ministériels</a:t>
            </a:r>
            <a:endParaRPr sz="1200">
              <a:solidFill>
                <a:srgbClr val="3F3F3F"/>
              </a:solidFill>
              <a:latin typeface="Georgia"/>
              <a:ea typeface="Georgia"/>
              <a:cs typeface="Georgia"/>
              <a:sym typeface="Georgia"/>
            </a:endParaRPr>
          </a:p>
        </p:txBody>
      </p:sp>
      <p:sp>
        <p:nvSpPr>
          <p:cNvPr id="311" name="Google Shape;311;p41"/>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sp>
        <p:nvSpPr>
          <p:cNvPr id="312" name="Google Shape;312;p41"/>
          <p:cNvSpPr txBox="1"/>
          <p:nvPr/>
        </p:nvSpPr>
        <p:spPr>
          <a:xfrm>
            <a:off x="791675" y="3175525"/>
            <a:ext cx="2073900" cy="583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Georgia"/>
                <a:ea typeface="Georgia"/>
                <a:cs typeface="Georgia"/>
                <a:sym typeface="Georgia"/>
              </a:rPr>
              <a:t>Orientation du dirigeant principal de l’information du Canada</a:t>
            </a:r>
            <a:endParaRPr sz="1200">
              <a:solidFill>
                <a:srgbClr val="3F3F3F"/>
              </a:solidFill>
              <a:latin typeface="Georgia"/>
              <a:ea typeface="Georgia"/>
              <a:cs typeface="Georgia"/>
              <a:sym typeface="Georgia"/>
            </a:endParaRPr>
          </a:p>
        </p:txBody>
      </p:sp>
      <p:sp>
        <p:nvSpPr>
          <p:cNvPr id="313" name="Google Shape;313;p41"/>
          <p:cNvSpPr txBox="1"/>
          <p:nvPr/>
        </p:nvSpPr>
        <p:spPr>
          <a:xfrm>
            <a:off x="6132250" y="1180425"/>
            <a:ext cx="1539900"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solidFill>
                  <a:schemeClr val="tx1">
                    <a:lumMod val="85000"/>
                    <a:lumOff val="15000"/>
                  </a:schemeClr>
                </a:solidFill>
                <a:latin typeface="Georgia"/>
                <a:ea typeface="Georgia"/>
                <a:cs typeface="Georgia"/>
                <a:sym typeface="Georgia"/>
              </a:rPr>
              <a:t>Après 2020:</a:t>
            </a:r>
            <a:endParaRPr sz="1200" b="1" dirty="0">
              <a:solidFill>
                <a:schemeClr val="tx1">
                  <a:lumMod val="85000"/>
                  <a:lumOff val="15000"/>
                </a:schemeClr>
              </a:solidFill>
              <a:latin typeface="Georgia"/>
              <a:ea typeface="Georgia"/>
              <a:cs typeface="Georgia"/>
              <a:sym typeface="Georgia"/>
            </a:endParaRPr>
          </a:p>
          <a:p>
            <a:pPr marL="0" marR="0" lvl="0" indent="0" algn="l" rtl="0">
              <a:spcBef>
                <a:spcPts val="0"/>
              </a:spcBef>
              <a:spcAft>
                <a:spcPts val="0"/>
              </a:spcAft>
              <a:buNone/>
            </a:pPr>
            <a:r>
              <a:rPr lang="en-US" sz="1200" dirty="0" err="1">
                <a:solidFill>
                  <a:schemeClr val="tx1">
                    <a:lumMod val="85000"/>
                    <a:lumOff val="15000"/>
                  </a:schemeClr>
                </a:solidFill>
                <a:latin typeface="Georgia"/>
                <a:ea typeface="Georgia"/>
                <a:cs typeface="Georgia"/>
                <a:sym typeface="Georgia"/>
              </a:rPr>
              <a:t>mieux</a:t>
            </a:r>
            <a:r>
              <a:rPr lang="en-US" sz="1200" dirty="0">
                <a:solidFill>
                  <a:schemeClr val="tx1">
                    <a:lumMod val="85000"/>
                    <a:lumOff val="15000"/>
                  </a:schemeClr>
                </a:solidFill>
                <a:latin typeface="Georgia"/>
                <a:ea typeface="Georgia"/>
                <a:cs typeface="Georgia"/>
                <a:sym typeface="Georgia"/>
              </a:rPr>
              <a:t> </a:t>
            </a:r>
            <a:r>
              <a:rPr lang="en-US" sz="1200" dirty="0" err="1">
                <a:solidFill>
                  <a:schemeClr val="tx1">
                    <a:lumMod val="85000"/>
                    <a:lumOff val="15000"/>
                  </a:schemeClr>
                </a:solidFill>
                <a:latin typeface="Georgia"/>
                <a:ea typeface="Georgia"/>
                <a:cs typeface="Georgia"/>
                <a:sym typeface="Georgia"/>
              </a:rPr>
              <a:t>outillé</a:t>
            </a:r>
            <a:r>
              <a:rPr lang="en-US" sz="1200" dirty="0">
                <a:solidFill>
                  <a:schemeClr val="tx1">
                    <a:lumMod val="85000"/>
                    <a:lumOff val="15000"/>
                  </a:schemeClr>
                </a:solidFill>
                <a:latin typeface="Georgia"/>
                <a:ea typeface="Georgia"/>
                <a:cs typeface="Georgia"/>
                <a:sym typeface="Georgia"/>
              </a:rPr>
              <a:t>, </a:t>
            </a:r>
            <a:r>
              <a:rPr lang="en-US" sz="1200" dirty="0" err="1">
                <a:solidFill>
                  <a:schemeClr val="tx1">
                    <a:lumMod val="85000"/>
                    <a:lumOff val="15000"/>
                  </a:schemeClr>
                </a:solidFill>
                <a:latin typeface="Georgia"/>
                <a:ea typeface="Georgia"/>
                <a:cs typeface="Georgia"/>
                <a:sym typeface="Georgia"/>
              </a:rPr>
              <a:t>souple</a:t>
            </a:r>
            <a:r>
              <a:rPr lang="en-US" sz="1200" dirty="0">
                <a:solidFill>
                  <a:schemeClr val="tx1">
                    <a:lumMod val="85000"/>
                    <a:lumOff val="15000"/>
                  </a:schemeClr>
                </a:solidFill>
                <a:latin typeface="Georgia"/>
                <a:ea typeface="Georgia"/>
                <a:cs typeface="Georgia"/>
                <a:sym typeface="Georgia"/>
              </a:rPr>
              <a:t> et </a:t>
            </a:r>
            <a:r>
              <a:rPr lang="en-US" sz="1200" dirty="0" err="1">
                <a:solidFill>
                  <a:schemeClr val="tx1">
                    <a:lumMod val="85000"/>
                    <a:lumOff val="15000"/>
                  </a:schemeClr>
                </a:solidFill>
                <a:latin typeface="Georgia"/>
                <a:ea typeface="Georgia"/>
                <a:cs typeface="Georgia"/>
                <a:sym typeface="Georgia"/>
              </a:rPr>
              <a:t>inclusif</a:t>
            </a:r>
            <a:endParaRPr sz="1200" dirty="0">
              <a:solidFill>
                <a:schemeClr val="tx1">
                  <a:lumMod val="85000"/>
                  <a:lumOff val="15000"/>
                </a:schemeClr>
              </a:solidFill>
              <a:latin typeface="Georgia"/>
              <a:ea typeface="Georgia"/>
              <a:cs typeface="Georgia"/>
              <a:sym typeface="Georgia"/>
            </a:endParaRPr>
          </a:p>
        </p:txBody>
      </p:sp>
      <p:sp>
        <p:nvSpPr>
          <p:cNvPr id="314" name="Google Shape;314;p41"/>
          <p:cNvSpPr txBox="1"/>
          <p:nvPr/>
        </p:nvSpPr>
        <p:spPr>
          <a:xfrm>
            <a:off x="6576075" y="2219528"/>
            <a:ext cx="2172000" cy="52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err="1">
                <a:solidFill>
                  <a:srgbClr val="3F3F3F"/>
                </a:solidFill>
                <a:latin typeface="Georgia"/>
                <a:ea typeface="Georgia"/>
                <a:cs typeface="Georgia"/>
                <a:sym typeface="Georgia"/>
              </a:rPr>
              <a:t>Recherche</a:t>
            </a:r>
            <a:r>
              <a:rPr lang="en-US" sz="1200" dirty="0">
                <a:solidFill>
                  <a:srgbClr val="3F3F3F"/>
                </a:solidFill>
                <a:latin typeface="Georgia"/>
                <a:ea typeface="Georgia"/>
                <a:cs typeface="Georgia"/>
                <a:sym typeface="Georgia"/>
              </a:rPr>
              <a:t> et leadership de </a:t>
            </a:r>
            <a:r>
              <a:rPr lang="en-US" sz="1200" dirty="0" err="1">
                <a:solidFill>
                  <a:srgbClr val="3F3F3F"/>
                </a:solidFill>
                <a:latin typeface="Georgia"/>
                <a:ea typeface="Georgia"/>
                <a:cs typeface="Georgia"/>
                <a:sym typeface="Georgia"/>
              </a:rPr>
              <a:t>l’EFPC</a:t>
            </a:r>
            <a:endParaRPr sz="1200" dirty="0">
              <a:solidFill>
                <a:srgbClr val="3F3F3F"/>
              </a:solidFill>
              <a:latin typeface="Georgia"/>
              <a:ea typeface="Georgia"/>
              <a:cs typeface="Georgia"/>
              <a:sym typeface="Georgia"/>
            </a:endParaRPr>
          </a:p>
        </p:txBody>
      </p:sp>
      <p:sp>
        <p:nvSpPr>
          <p:cNvPr id="315" name="Google Shape;315;p41"/>
          <p:cNvSpPr txBox="1"/>
          <p:nvPr/>
        </p:nvSpPr>
        <p:spPr>
          <a:xfrm>
            <a:off x="3996563" y="2309912"/>
            <a:ext cx="10539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dk1"/>
                </a:solidFill>
                <a:latin typeface="Georgia"/>
                <a:ea typeface="Georgia"/>
                <a:cs typeface="Georgia"/>
                <a:sym typeface="Georgia"/>
              </a:rPr>
              <a:t>Academy planning</a:t>
            </a:r>
            <a:endParaRPr sz="1200" b="1">
              <a:solidFill>
                <a:schemeClr val="dk1"/>
              </a:solidFill>
              <a:latin typeface="Georgia"/>
              <a:ea typeface="Georgia"/>
              <a:cs typeface="Georgia"/>
              <a:sym typeface="Georgia"/>
            </a:endParaRPr>
          </a:p>
        </p:txBody>
      </p:sp>
      <p:sp>
        <p:nvSpPr>
          <p:cNvPr id="317" name="Google Shape;317;p41"/>
          <p:cNvSpPr/>
          <p:nvPr/>
        </p:nvSpPr>
        <p:spPr>
          <a:xfrm rot="3249001">
            <a:off x="5376529"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18" name="Google Shape;318;p41"/>
          <p:cNvCxnSpPr>
            <a:stCxn id="317" idx="4"/>
          </p:cNvCxnSpPr>
          <p:nvPr/>
        </p:nvCxnSpPr>
        <p:spPr>
          <a:xfrm flipH="1">
            <a:off x="4842884"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319" name="Google Shape;319;p41"/>
          <p:cNvSpPr/>
          <p:nvPr/>
        </p:nvSpPr>
        <p:spPr>
          <a:xfrm>
            <a:off x="4138025" y="840316"/>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0" name="Google Shape;320;p41"/>
          <p:cNvCxnSpPr>
            <a:stCxn id="319" idx="4"/>
          </p:cNvCxnSpPr>
          <p:nvPr/>
        </p:nvCxnSpPr>
        <p:spPr>
          <a:xfrm>
            <a:off x="4496675" y="1557316"/>
            <a:ext cx="0" cy="553500"/>
          </a:xfrm>
          <a:prstGeom prst="straightConnector1">
            <a:avLst/>
          </a:prstGeom>
          <a:noFill/>
          <a:ln w="12700" cap="flat" cmpd="sng">
            <a:solidFill>
              <a:schemeClr val="accent1"/>
            </a:solidFill>
            <a:prstDash val="solid"/>
            <a:round/>
            <a:headEnd type="none" w="sm" len="sm"/>
            <a:tailEnd type="stealth" w="sm" len="sm"/>
          </a:ln>
        </p:spPr>
      </p:cxnSp>
      <p:sp>
        <p:nvSpPr>
          <p:cNvPr id="321" name="Google Shape;321;p41"/>
          <p:cNvSpPr/>
          <p:nvPr/>
        </p:nvSpPr>
        <p:spPr>
          <a:xfrm rot="10800000" flipH="1">
            <a:off x="4138025" y="3501191"/>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2" name="Google Shape;322;p41"/>
          <p:cNvCxnSpPr>
            <a:stCxn id="321" idx="4"/>
          </p:cNvCxnSpPr>
          <p:nvPr/>
        </p:nvCxnSpPr>
        <p:spPr>
          <a:xfrm rot="10800000">
            <a:off x="4496675" y="2947691"/>
            <a:ext cx="0" cy="553500"/>
          </a:xfrm>
          <a:prstGeom prst="straightConnector1">
            <a:avLst/>
          </a:prstGeom>
          <a:noFill/>
          <a:ln w="12700" cap="flat" cmpd="sng">
            <a:solidFill>
              <a:schemeClr val="accent1"/>
            </a:solidFill>
            <a:prstDash val="solid"/>
            <a:round/>
            <a:headEnd type="none" w="sm" len="sm"/>
            <a:tailEnd type="stealth" w="sm" len="sm"/>
          </a:ln>
        </p:spPr>
      </p:cxnSp>
      <p:sp>
        <p:nvSpPr>
          <p:cNvPr id="323" name="Google Shape;323;p41"/>
          <p:cNvSpPr/>
          <p:nvPr/>
        </p:nvSpPr>
        <p:spPr>
          <a:xfrm rot="5589713">
            <a:off x="5764720"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4" name="Google Shape;324;p41"/>
          <p:cNvCxnSpPr>
            <a:stCxn id="323" idx="4"/>
          </p:cNvCxnSpPr>
          <p:nvPr/>
        </p:nvCxnSpPr>
        <p:spPr>
          <a:xfrm flipH="1">
            <a:off x="4970846"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325" name="Google Shape;325;p41"/>
          <p:cNvSpPr/>
          <p:nvPr/>
        </p:nvSpPr>
        <p:spPr>
          <a:xfrm rot="-7599951" flipH="1">
            <a:off x="295039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6" name="Google Shape;326;p41"/>
          <p:cNvCxnSpPr>
            <a:stCxn id="325" idx="4"/>
          </p:cNvCxnSpPr>
          <p:nvPr/>
        </p:nvCxnSpPr>
        <p:spPr>
          <a:xfrm rot="10800000" flipH="1">
            <a:off x="3572833"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327" name="Google Shape;327;p41"/>
          <p:cNvSpPr/>
          <p:nvPr/>
        </p:nvSpPr>
        <p:spPr>
          <a:xfrm rot="-3249001" flipH="1">
            <a:off x="3002466"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28" name="Google Shape;328;p41"/>
          <p:cNvCxnSpPr>
            <a:stCxn id="327" idx="4"/>
          </p:cNvCxnSpPr>
          <p:nvPr/>
        </p:nvCxnSpPr>
        <p:spPr>
          <a:xfrm>
            <a:off x="3628021"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329" name="Google Shape;329;p41"/>
          <p:cNvSpPr/>
          <p:nvPr/>
        </p:nvSpPr>
        <p:spPr>
          <a:xfrm rot="-5589713" flipH="1">
            <a:off x="2614533"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3F3F3F"/>
              </a:solidFill>
              <a:latin typeface="Arial"/>
              <a:ea typeface="Arial"/>
              <a:cs typeface="Arial"/>
              <a:sym typeface="Arial"/>
            </a:endParaRPr>
          </a:p>
        </p:txBody>
      </p:sp>
      <p:cxnSp>
        <p:nvCxnSpPr>
          <p:cNvPr id="330" name="Google Shape;330;p41"/>
          <p:cNvCxnSpPr>
            <a:stCxn id="329" idx="4"/>
          </p:cNvCxnSpPr>
          <p:nvPr/>
        </p:nvCxnSpPr>
        <p:spPr>
          <a:xfrm>
            <a:off x="3304759"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331" name="Google Shape;331;p41"/>
          <p:cNvSpPr txBox="1"/>
          <p:nvPr/>
        </p:nvSpPr>
        <p:spPr>
          <a:xfrm>
            <a:off x="1095100" y="1198225"/>
            <a:ext cx="1999200" cy="78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Georgia"/>
                <a:ea typeface="Georgia"/>
                <a:cs typeface="Georgia"/>
                <a:sym typeface="Georgia"/>
              </a:rPr>
              <a:t>Analyse des besoins en matière de formation du Service numérique canadien</a:t>
            </a:r>
            <a:endParaRPr sz="1200">
              <a:solidFill>
                <a:srgbClr val="3F3F3F"/>
              </a:solidFill>
              <a:latin typeface="Georgia"/>
              <a:ea typeface="Georgia"/>
              <a:cs typeface="Georgia"/>
              <a:sym typeface="Georgia"/>
            </a:endParaRPr>
          </a:p>
        </p:txBody>
      </p:sp>
      <p:sp>
        <p:nvSpPr>
          <p:cNvPr id="332" name="Google Shape;332;p41"/>
          <p:cNvSpPr txBox="1"/>
          <p:nvPr/>
        </p:nvSpPr>
        <p:spPr>
          <a:xfrm>
            <a:off x="2769050" y="4218200"/>
            <a:ext cx="3750600" cy="31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Georgia"/>
                <a:ea typeface="Georgia"/>
                <a:cs typeface="Georgia"/>
                <a:sym typeface="Georgia"/>
              </a:rPr>
              <a:t>Orientation stratégique du gouvernement du Canada</a:t>
            </a:r>
            <a:endParaRPr sz="1200">
              <a:solidFill>
                <a:srgbClr val="3F3F3F"/>
              </a:solidFill>
              <a:latin typeface="Georgia"/>
              <a:ea typeface="Georgia"/>
              <a:cs typeface="Georgia"/>
              <a:sym typeface="Georgia"/>
            </a:endParaRPr>
          </a:p>
        </p:txBody>
      </p:sp>
      <p:sp>
        <p:nvSpPr>
          <p:cNvPr id="333" name="Google Shape;333;p41"/>
          <p:cNvSpPr txBox="1"/>
          <p:nvPr/>
        </p:nvSpPr>
        <p:spPr>
          <a:xfrm>
            <a:off x="6257525" y="3115401"/>
            <a:ext cx="2172000" cy="41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Georgia"/>
                <a:ea typeface="Georgia"/>
                <a:cs typeface="Georgia"/>
                <a:sym typeface="Georgia"/>
              </a:rPr>
              <a:t>Stratégie sur les données du gouvernement du Canada</a:t>
            </a:r>
            <a:endParaRPr sz="1200">
              <a:solidFill>
                <a:srgbClr val="3F3F3F"/>
              </a:solidFill>
              <a:latin typeface="Georgia"/>
              <a:ea typeface="Georgia"/>
              <a:cs typeface="Georgia"/>
              <a:sym typeface="Georgia"/>
            </a:endParaRPr>
          </a:p>
        </p:txBody>
      </p:sp>
      <p:pic>
        <p:nvPicPr>
          <p:cNvPr id="334" name="Google Shape;334;p41"/>
          <p:cNvPicPr preferRelativeResize="0"/>
          <p:nvPr/>
        </p:nvPicPr>
        <p:blipFill>
          <a:blip r:embed="rId3">
            <a:alphaModFix/>
          </a:blip>
          <a:stretch>
            <a:fillRect/>
          </a:stretch>
        </p:blipFill>
        <p:spPr>
          <a:xfrm>
            <a:off x="4306987" y="916872"/>
            <a:ext cx="379376" cy="523498"/>
          </a:xfrm>
          <a:prstGeom prst="rect">
            <a:avLst/>
          </a:prstGeom>
          <a:noFill/>
          <a:ln>
            <a:noFill/>
          </a:ln>
        </p:spPr>
      </p:pic>
      <p:pic>
        <p:nvPicPr>
          <p:cNvPr id="335" name="Google Shape;335;p41"/>
          <p:cNvPicPr preferRelativeResize="0"/>
          <p:nvPr/>
        </p:nvPicPr>
        <p:blipFill>
          <a:blip r:embed="rId4">
            <a:alphaModFix/>
          </a:blip>
          <a:stretch>
            <a:fillRect/>
          </a:stretch>
        </p:blipFill>
        <p:spPr>
          <a:xfrm>
            <a:off x="5491537" y="1241573"/>
            <a:ext cx="460975" cy="523499"/>
          </a:xfrm>
          <a:prstGeom prst="rect">
            <a:avLst/>
          </a:prstGeom>
          <a:noFill/>
          <a:ln>
            <a:noFill/>
          </a:ln>
        </p:spPr>
      </p:pic>
      <p:pic>
        <p:nvPicPr>
          <p:cNvPr id="336" name="Google Shape;336;p41"/>
          <p:cNvPicPr preferRelativeResize="0"/>
          <p:nvPr/>
        </p:nvPicPr>
        <p:blipFill>
          <a:blip r:embed="rId5">
            <a:alphaModFix/>
          </a:blip>
          <a:stretch>
            <a:fillRect/>
          </a:stretch>
        </p:blipFill>
        <p:spPr>
          <a:xfrm>
            <a:off x="5902350" y="2232487"/>
            <a:ext cx="415500" cy="415499"/>
          </a:xfrm>
          <a:prstGeom prst="rect">
            <a:avLst/>
          </a:prstGeom>
          <a:noFill/>
          <a:ln>
            <a:noFill/>
          </a:ln>
        </p:spPr>
      </p:pic>
      <p:pic>
        <p:nvPicPr>
          <p:cNvPr id="337" name="Google Shape;337;p41"/>
          <p:cNvPicPr preferRelativeResize="0"/>
          <p:nvPr/>
        </p:nvPicPr>
        <p:blipFill>
          <a:blip r:embed="rId6">
            <a:alphaModFix/>
          </a:blip>
          <a:stretch>
            <a:fillRect/>
          </a:stretch>
        </p:blipFill>
        <p:spPr>
          <a:xfrm>
            <a:off x="5497489" y="3016426"/>
            <a:ext cx="553470" cy="553500"/>
          </a:xfrm>
          <a:prstGeom prst="rect">
            <a:avLst/>
          </a:prstGeom>
          <a:noFill/>
          <a:ln>
            <a:noFill/>
          </a:ln>
        </p:spPr>
      </p:pic>
      <p:pic>
        <p:nvPicPr>
          <p:cNvPr id="338" name="Google Shape;338;p41"/>
          <p:cNvPicPr preferRelativeResize="0"/>
          <p:nvPr/>
        </p:nvPicPr>
        <p:blipFill>
          <a:blip r:embed="rId7">
            <a:alphaModFix/>
          </a:blip>
          <a:stretch>
            <a:fillRect/>
          </a:stretch>
        </p:blipFill>
        <p:spPr>
          <a:xfrm>
            <a:off x="4266188" y="3629213"/>
            <a:ext cx="460974" cy="460974"/>
          </a:xfrm>
          <a:prstGeom prst="rect">
            <a:avLst/>
          </a:prstGeom>
          <a:noFill/>
          <a:ln>
            <a:noFill/>
          </a:ln>
        </p:spPr>
      </p:pic>
      <p:pic>
        <p:nvPicPr>
          <p:cNvPr id="339" name="Google Shape;339;p41"/>
          <p:cNvPicPr preferRelativeResize="0"/>
          <p:nvPr/>
        </p:nvPicPr>
        <p:blipFill>
          <a:blip r:embed="rId8">
            <a:alphaModFix/>
          </a:blip>
          <a:stretch>
            <a:fillRect/>
          </a:stretch>
        </p:blipFill>
        <p:spPr>
          <a:xfrm>
            <a:off x="3048275" y="3075650"/>
            <a:ext cx="494999" cy="494999"/>
          </a:xfrm>
          <a:prstGeom prst="rect">
            <a:avLst/>
          </a:prstGeom>
          <a:noFill/>
          <a:ln>
            <a:noFill/>
          </a:ln>
        </p:spPr>
      </p:pic>
      <p:pic>
        <p:nvPicPr>
          <p:cNvPr id="340" name="Google Shape;340;p41"/>
          <p:cNvPicPr preferRelativeResize="0"/>
          <p:nvPr/>
        </p:nvPicPr>
        <p:blipFill>
          <a:blip r:embed="rId9">
            <a:alphaModFix/>
          </a:blip>
          <a:stretch>
            <a:fillRect/>
          </a:stretch>
        </p:blipFill>
        <p:spPr>
          <a:xfrm>
            <a:off x="2683175" y="2192988"/>
            <a:ext cx="553452" cy="553452"/>
          </a:xfrm>
          <a:prstGeom prst="rect">
            <a:avLst/>
          </a:prstGeom>
          <a:noFill/>
          <a:ln>
            <a:noFill/>
          </a:ln>
        </p:spPr>
      </p:pic>
      <p:pic>
        <p:nvPicPr>
          <p:cNvPr id="341" name="Google Shape;341;p41"/>
          <p:cNvPicPr preferRelativeResize="0"/>
          <p:nvPr/>
        </p:nvPicPr>
        <p:blipFill rotWithShape="1">
          <a:blip r:embed="rId10">
            <a:alphaModFix/>
          </a:blip>
          <a:srcRect l="23917" r="23953"/>
          <a:stretch/>
        </p:blipFill>
        <p:spPr>
          <a:xfrm>
            <a:off x="3142475" y="1274000"/>
            <a:ext cx="379400" cy="410525"/>
          </a:xfrm>
          <a:prstGeom prst="rect">
            <a:avLst/>
          </a:prstGeom>
          <a:noFill/>
          <a:ln>
            <a:noFill/>
          </a:ln>
        </p:spPr>
      </p:pic>
    </p:spTree>
    <p:extLst>
      <p:ext uri="{BB962C8B-B14F-4D97-AF65-F5344CB8AC3E}">
        <p14:creationId xmlns:p14="http://schemas.microsoft.com/office/powerpoint/2010/main" val="133194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3"/>
          <p:cNvSpPr txBox="1">
            <a:spLocks noGrp="1"/>
          </p:cNvSpPr>
          <p:nvPr>
            <p:ph type="title"/>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Leadership: Aperçu du programme d’études</a:t>
            </a:r>
            <a:endParaRPr/>
          </a:p>
        </p:txBody>
      </p:sp>
      <p:grpSp>
        <p:nvGrpSpPr>
          <p:cNvPr id="376" name="Google Shape;376;p43"/>
          <p:cNvGrpSpPr/>
          <p:nvPr/>
        </p:nvGrpSpPr>
        <p:grpSpPr>
          <a:xfrm>
            <a:off x="4666062" y="1186847"/>
            <a:ext cx="4318800" cy="2993922"/>
            <a:chOff x="4937862" y="980047"/>
            <a:chExt cx="4318800" cy="2993922"/>
          </a:xfrm>
        </p:grpSpPr>
        <p:grpSp>
          <p:nvGrpSpPr>
            <p:cNvPr id="377" name="Google Shape;377;p43"/>
            <p:cNvGrpSpPr/>
            <p:nvPr/>
          </p:nvGrpSpPr>
          <p:grpSpPr>
            <a:xfrm>
              <a:off x="4937862" y="980047"/>
              <a:ext cx="4318800" cy="2993922"/>
              <a:chOff x="1118229" y="283725"/>
              <a:chExt cx="2090821" cy="4589792"/>
            </a:xfrm>
          </p:grpSpPr>
          <p:sp>
            <p:nvSpPr>
              <p:cNvPr id="378" name="Google Shape;378;p43"/>
              <p:cNvSpPr/>
              <p:nvPr/>
            </p:nvSpPr>
            <p:spPr>
              <a:xfrm>
                <a:off x="1178650" y="283725"/>
                <a:ext cx="2030400" cy="40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a:off x="1118229" y="341753"/>
                <a:ext cx="2048100" cy="3835200"/>
              </a:xfrm>
              <a:prstGeom prst="rect">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1206188" y="1887017"/>
                <a:ext cx="1971300" cy="29865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accent2"/>
                  </a:buClr>
                  <a:buSzPts val="1200"/>
                  <a:buFont typeface="Georgia"/>
                  <a:buChar char="●"/>
                </a:pPr>
                <a:r>
                  <a:rPr lang="en-US" sz="1200">
                    <a:solidFill>
                      <a:schemeClr val="accent2"/>
                    </a:solidFill>
                    <a:latin typeface="Georgia"/>
                    <a:ea typeface="Georgia"/>
                    <a:cs typeface="Georgia"/>
                    <a:sym typeface="Georgia"/>
                  </a:rPr>
                  <a:t>Favoriser la collaboration et faire tomber les frontières</a:t>
                </a:r>
                <a:endParaRPr sz="1200">
                  <a:solidFill>
                    <a:schemeClr val="accent2"/>
                  </a:solidFill>
                  <a:latin typeface="Georgia"/>
                  <a:ea typeface="Georgia"/>
                  <a:cs typeface="Georgia"/>
                  <a:sym typeface="Georgia"/>
                </a:endParaRPr>
              </a:p>
              <a:p>
                <a:pPr marL="457200" lvl="0" indent="-304800" algn="l" rtl="0">
                  <a:lnSpc>
                    <a:spcPct val="115000"/>
                  </a:lnSpc>
                  <a:spcBef>
                    <a:spcPts val="0"/>
                  </a:spcBef>
                  <a:spcAft>
                    <a:spcPts val="0"/>
                  </a:spcAft>
                  <a:buClr>
                    <a:schemeClr val="accent2"/>
                  </a:buClr>
                  <a:buSzPts val="1200"/>
                  <a:buFont typeface="Georgia"/>
                  <a:buChar char="●"/>
                </a:pPr>
                <a:r>
                  <a:rPr lang="en-US" sz="1200">
                    <a:solidFill>
                      <a:schemeClr val="accent2"/>
                    </a:solidFill>
                    <a:latin typeface="Georgia"/>
                    <a:ea typeface="Georgia"/>
                    <a:cs typeface="Georgia"/>
                    <a:sym typeface="Georgia"/>
                  </a:rPr>
                  <a:t>Favoriser la prise des risques et l’expérimentation</a:t>
                </a:r>
                <a:endParaRPr sz="1200">
                  <a:solidFill>
                    <a:schemeClr val="accent2"/>
                  </a:solidFill>
                  <a:latin typeface="Georgia"/>
                  <a:ea typeface="Georgia"/>
                  <a:cs typeface="Georgia"/>
                  <a:sym typeface="Georgia"/>
                </a:endParaRPr>
              </a:p>
              <a:p>
                <a:pPr marL="457200" lvl="0" indent="-304800" algn="l" rtl="0">
                  <a:lnSpc>
                    <a:spcPct val="115000"/>
                  </a:lnSpc>
                  <a:spcBef>
                    <a:spcPts val="0"/>
                  </a:spcBef>
                  <a:spcAft>
                    <a:spcPts val="0"/>
                  </a:spcAft>
                  <a:buClr>
                    <a:schemeClr val="accent2"/>
                  </a:buClr>
                  <a:buSzPts val="1200"/>
                  <a:buFont typeface="Georgia"/>
                  <a:buChar char="●"/>
                </a:pPr>
                <a:r>
                  <a:rPr lang="en-US" sz="1200">
                    <a:solidFill>
                      <a:schemeClr val="accent2"/>
                    </a:solidFill>
                    <a:latin typeface="Georgia"/>
                    <a:ea typeface="Georgia"/>
                    <a:cs typeface="Georgia"/>
                    <a:sym typeface="Georgia"/>
                  </a:rPr>
                  <a:t>Fournir le parrainage et la gouvernance dans des environnements agiles. </a:t>
                </a:r>
                <a:endParaRPr sz="1200">
                  <a:solidFill>
                    <a:schemeClr val="accent2"/>
                  </a:solidFill>
                  <a:latin typeface="Georgia"/>
                  <a:ea typeface="Georgia"/>
                  <a:cs typeface="Georgia"/>
                  <a:sym typeface="Georgia"/>
                </a:endParaRPr>
              </a:p>
              <a:p>
                <a:pPr marL="457200" lvl="0" indent="-304800" algn="l" rtl="0">
                  <a:lnSpc>
                    <a:spcPct val="115000"/>
                  </a:lnSpc>
                  <a:spcBef>
                    <a:spcPts val="0"/>
                  </a:spcBef>
                  <a:spcAft>
                    <a:spcPts val="0"/>
                  </a:spcAft>
                  <a:buClr>
                    <a:schemeClr val="accent2"/>
                  </a:buClr>
                  <a:buSzPts val="1200"/>
                  <a:buFont typeface="Georgia"/>
                  <a:buChar char="●"/>
                </a:pPr>
                <a:r>
                  <a:rPr lang="en-US" sz="1200">
                    <a:solidFill>
                      <a:schemeClr val="accent2"/>
                    </a:solidFill>
                    <a:latin typeface="Georgia"/>
                    <a:ea typeface="Georgia"/>
                    <a:cs typeface="Georgia"/>
                    <a:sym typeface="Georgia"/>
                  </a:rPr>
                  <a:t>L’encouragement de transformation</a:t>
                </a:r>
                <a:endParaRPr sz="1200">
                  <a:solidFill>
                    <a:schemeClr val="accent2"/>
                  </a:solidFill>
                  <a:latin typeface="Georgia"/>
                  <a:ea typeface="Georgia"/>
                  <a:cs typeface="Georgia"/>
                  <a:sym typeface="Georgia"/>
                </a:endParaRPr>
              </a:p>
            </p:txBody>
          </p:sp>
          <p:sp>
            <p:nvSpPr>
              <p:cNvPr id="381" name="Google Shape;381;p43"/>
              <p:cNvSpPr/>
              <p:nvPr/>
            </p:nvSpPr>
            <p:spPr>
              <a:xfrm>
                <a:off x="1132348" y="470606"/>
                <a:ext cx="1914900" cy="10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1"/>
                    </a:solidFill>
                    <a:latin typeface="Georgia"/>
                    <a:ea typeface="Georgia"/>
                    <a:cs typeface="Georgia"/>
                    <a:sym typeface="Georgia"/>
                  </a:rPr>
                  <a:t>Le numérique pour les cadres supérieurs</a:t>
                </a:r>
                <a:endParaRPr sz="1800">
                  <a:solidFill>
                    <a:schemeClr val="accent1"/>
                  </a:solidFill>
                  <a:latin typeface="Georgia"/>
                  <a:ea typeface="Georgia"/>
                  <a:cs typeface="Georgia"/>
                  <a:sym typeface="Georgia"/>
                </a:endParaRPr>
              </a:p>
            </p:txBody>
          </p:sp>
        </p:grpSp>
        <p:sp>
          <p:nvSpPr>
            <p:cNvPr id="382" name="Google Shape;382;p43"/>
            <p:cNvSpPr/>
            <p:nvPr/>
          </p:nvSpPr>
          <p:spPr>
            <a:xfrm>
              <a:off x="5865787" y="1700300"/>
              <a:ext cx="2157900" cy="3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accent3"/>
                  </a:solidFill>
                  <a:latin typeface="Georgia"/>
                  <a:ea typeface="Georgia"/>
                  <a:cs typeface="Georgia"/>
                  <a:sym typeface="Georgia"/>
                </a:rPr>
                <a:t>(EX-03 - 05)</a:t>
              </a:r>
              <a:endParaRPr sz="1600">
                <a:solidFill>
                  <a:schemeClr val="accent3"/>
                </a:solidFill>
                <a:latin typeface="Georgia"/>
                <a:ea typeface="Georgia"/>
                <a:cs typeface="Georgia"/>
                <a:sym typeface="Georgia"/>
              </a:endParaRPr>
            </a:p>
          </p:txBody>
        </p:sp>
      </p:grpSp>
      <p:grpSp>
        <p:nvGrpSpPr>
          <p:cNvPr id="383" name="Google Shape;383;p43"/>
          <p:cNvGrpSpPr/>
          <p:nvPr/>
        </p:nvGrpSpPr>
        <p:grpSpPr>
          <a:xfrm>
            <a:off x="151063" y="1214261"/>
            <a:ext cx="4260344" cy="2659770"/>
            <a:chOff x="166424" y="1001981"/>
            <a:chExt cx="4195317" cy="2714882"/>
          </a:xfrm>
        </p:grpSpPr>
        <p:grpSp>
          <p:nvGrpSpPr>
            <p:cNvPr id="384" name="Google Shape;384;p43"/>
            <p:cNvGrpSpPr/>
            <p:nvPr/>
          </p:nvGrpSpPr>
          <p:grpSpPr>
            <a:xfrm>
              <a:off x="281504" y="1001981"/>
              <a:ext cx="4080237" cy="2714882"/>
              <a:chOff x="1118229" y="283725"/>
              <a:chExt cx="2090821" cy="4076400"/>
            </a:xfrm>
          </p:grpSpPr>
          <p:sp>
            <p:nvSpPr>
              <p:cNvPr id="385" name="Google Shape;385;p43"/>
              <p:cNvSpPr/>
              <p:nvPr/>
            </p:nvSpPr>
            <p:spPr>
              <a:xfrm>
                <a:off x="1178650" y="283725"/>
                <a:ext cx="2030400" cy="40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1118229" y="341753"/>
                <a:ext cx="2048100" cy="3835200"/>
              </a:xfrm>
              <a:prstGeom prst="rect">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p:nvPr/>
            </p:nvSpPr>
            <p:spPr>
              <a:xfrm>
                <a:off x="1131285" y="1147488"/>
                <a:ext cx="1985400" cy="29865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Embaucher et diriger des équipes multidisciplinaires et des spécialistes</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Communiquer à 360 pour obtenir des résultats</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Diriger des projets agiles</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Diriger la mise en oeuvre de solutions axées sur l’utilisateur</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Encadrer d’autre personnes</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La gestion du changement et la résilience</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Du leadership serviteur</a:t>
                </a:r>
                <a:endParaRPr sz="1000">
                  <a:solidFill>
                    <a:schemeClr val="accent2"/>
                  </a:solidFill>
                  <a:latin typeface="Georgia"/>
                  <a:ea typeface="Georgia"/>
                  <a:cs typeface="Georgia"/>
                  <a:sym typeface="Georgia"/>
                </a:endParaRPr>
              </a:p>
              <a:p>
                <a:pPr marL="457200" lvl="0" indent="-292100" algn="l" rtl="0">
                  <a:lnSpc>
                    <a:spcPct val="115000"/>
                  </a:lnSpc>
                  <a:spcBef>
                    <a:spcPts val="0"/>
                  </a:spcBef>
                  <a:spcAft>
                    <a:spcPts val="0"/>
                  </a:spcAft>
                  <a:buClr>
                    <a:schemeClr val="accent2"/>
                  </a:buClr>
                  <a:buSzPts val="1000"/>
                  <a:buFont typeface="Georgia"/>
                  <a:buChar char="●"/>
                </a:pPr>
                <a:r>
                  <a:rPr lang="en-US" sz="1000">
                    <a:solidFill>
                      <a:schemeClr val="accent2"/>
                    </a:solidFill>
                    <a:latin typeface="Georgia"/>
                    <a:ea typeface="Georgia"/>
                    <a:cs typeface="Georgia"/>
                    <a:sym typeface="Georgia"/>
                  </a:rPr>
                  <a:t>Bâtir l’expertise numérique</a:t>
                </a:r>
                <a:endParaRPr sz="1000">
                  <a:solidFill>
                    <a:schemeClr val="accent2"/>
                  </a:solidFill>
                  <a:latin typeface="Georgia"/>
                  <a:ea typeface="Georgia"/>
                  <a:cs typeface="Georgia"/>
                  <a:sym typeface="Georgia"/>
                </a:endParaRPr>
              </a:p>
            </p:txBody>
          </p:sp>
          <p:sp>
            <p:nvSpPr>
              <p:cNvPr id="388" name="Google Shape;388;p43"/>
              <p:cNvSpPr/>
              <p:nvPr/>
            </p:nvSpPr>
            <p:spPr>
              <a:xfrm>
                <a:off x="1144922" y="437213"/>
                <a:ext cx="1641600" cy="6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1"/>
                    </a:solidFill>
                    <a:latin typeface="Georgia"/>
                    <a:ea typeface="Georgia"/>
                    <a:cs typeface="Georgia"/>
                    <a:sym typeface="Georgia"/>
                  </a:rPr>
                  <a:t>Solutions numériques</a:t>
                </a:r>
                <a:endParaRPr sz="1800">
                  <a:solidFill>
                    <a:schemeClr val="accent1"/>
                  </a:solidFill>
                  <a:latin typeface="Georgia"/>
                  <a:ea typeface="Georgia"/>
                  <a:cs typeface="Georgia"/>
                  <a:sym typeface="Georgia"/>
                </a:endParaRPr>
              </a:p>
            </p:txBody>
          </p:sp>
        </p:grpSp>
        <p:sp>
          <p:nvSpPr>
            <p:cNvPr id="389" name="Google Shape;389;p43"/>
            <p:cNvSpPr/>
            <p:nvPr/>
          </p:nvSpPr>
          <p:spPr>
            <a:xfrm>
              <a:off x="166424" y="1319600"/>
              <a:ext cx="2157900" cy="3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accent3"/>
                  </a:solidFill>
                  <a:latin typeface="Georgia"/>
                  <a:ea typeface="Georgia"/>
                  <a:cs typeface="Georgia"/>
                  <a:sym typeface="Georgia"/>
                </a:rPr>
                <a:t>(EX-01 - 03)</a:t>
              </a:r>
              <a:endParaRPr sz="1600">
                <a:solidFill>
                  <a:schemeClr val="accent3"/>
                </a:solidFill>
                <a:latin typeface="Georgia"/>
                <a:ea typeface="Georgia"/>
                <a:cs typeface="Georgia"/>
                <a:sym typeface="Georgia"/>
              </a:endParaRPr>
            </a:p>
          </p:txBody>
        </p:sp>
      </p:grpSp>
      <p:sp>
        <p:nvSpPr>
          <p:cNvPr id="390" name="Google Shape;390;p43"/>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693477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idx="4294967295"/>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Fondamentaux: Aperçu du programme d’études</a:t>
            </a:r>
            <a:endParaRPr/>
          </a:p>
        </p:txBody>
      </p:sp>
      <p:sp>
        <p:nvSpPr>
          <p:cNvPr id="397" name="Google Shape;397;p44"/>
          <p:cNvSpPr txBox="1"/>
          <p:nvPr/>
        </p:nvSpPr>
        <p:spPr>
          <a:xfrm>
            <a:off x="320900" y="1263425"/>
            <a:ext cx="3806400" cy="135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2"/>
                </a:solidFill>
                <a:latin typeface="Georgia"/>
                <a:ea typeface="Georgia"/>
                <a:cs typeface="Georgia"/>
                <a:sym typeface="Georgia"/>
              </a:rPr>
              <a:t>Gouvernement numérique</a:t>
            </a:r>
            <a:endParaRPr b="1">
              <a:solidFill>
                <a:schemeClr val="accent2"/>
              </a:solidFill>
              <a:latin typeface="Georgia"/>
              <a:ea typeface="Georgia"/>
              <a:cs typeface="Georgia"/>
              <a:sym typeface="Georgia"/>
            </a:endParaRPr>
          </a:p>
          <a:p>
            <a:pPr marL="0" lvl="0" indent="0" algn="l" rtl="0">
              <a:spcBef>
                <a:spcPts val="0"/>
              </a:spcBef>
              <a:spcAft>
                <a:spcPts val="0"/>
              </a:spcAft>
              <a:buNone/>
            </a:pPr>
            <a:r>
              <a:rPr lang="en-US">
                <a:solidFill>
                  <a:schemeClr val="accent2"/>
                </a:solidFill>
                <a:latin typeface="Georgia"/>
                <a:ea typeface="Georgia"/>
                <a:cs typeface="Georgia"/>
                <a:sym typeface="Georgia"/>
              </a:rPr>
              <a:t>Promouvoir les pratiques exemplaires, les politiques, les innovations et les outils adoptés par les gouvernements d’ici et d’ailleurs afin d’inspirer l’ensemble du gouvernement et au-delà.</a:t>
            </a:r>
            <a:endParaRPr>
              <a:solidFill>
                <a:schemeClr val="accent2"/>
              </a:solidFill>
              <a:latin typeface="Georgia"/>
              <a:ea typeface="Georgia"/>
              <a:cs typeface="Georgia"/>
              <a:sym typeface="Georgia"/>
            </a:endParaRPr>
          </a:p>
        </p:txBody>
      </p:sp>
      <p:sp>
        <p:nvSpPr>
          <p:cNvPr id="398" name="Google Shape;398;p44"/>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txBox="1"/>
          <p:nvPr/>
        </p:nvSpPr>
        <p:spPr>
          <a:xfrm>
            <a:off x="4343300" y="1263425"/>
            <a:ext cx="3976800" cy="135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2"/>
                </a:solidFill>
                <a:latin typeface="Georgia"/>
                <a:ea typeface="Georgia"/>
                <a:cs typeface="Georgia"/>
                <a:sym typeface="Georgia"/>
              </a:rPr>
              <a:t>Fondamentaux numériques</a:t>
            </a:r>
            <a:endParaRPr b="1">
              <a:solidFill>
                <a:schemeClr val="accent2"/>
              </a:solidFill>
              <a:latin typeface="Georgia"/>
              <a:ea typeface="Georgia"/>
              <a:cs typeface="Georgia"/>
              <a:sym typeface="Georgia"/>
            </a:endParaRPr>
          </a:p>
          <a:p>
            <a:pPr marL="0" lvl="0" indent="0" algn="l" rtl="0">
              <a:spcBef>
                <a:spcPts val="0"/>
              </a:spcBef>
              <a:spcAft>
                <a:spcPts val="0"/>
              </a:spcAft>
              <a:buNone/>
            </a:pPr>
            <a:r>
              <a:rPr lang="en-US">
                <a:solidFill>
                  <a:schemeClr val="accent2"/>
                </a:solidFill>
                <a:latin typeface="Georgia"/>
                <a:ea typeface="Georgia"/>
                <a:cs typeface="Georgia"/>
                <a:sym typeface="Georgia"/>
              </a:rPr>
              <a:t>Encourager les fonctionnaires à adopter une approche plus itérative et créative, tout en fondant la conception des produits et services gouvernementaux sur les besoins, les désirs et les limites des utilisateurs.</a:t>
            </a:r>
            <a:endParaRPr>
              <a:solidFill>
                <a:schemeClr val="accent2"/>
              </a:solidFill>
              <a:latin typeface="Georgia"/>
              <a:ea typeface="Georgia"/>
              <a:cs typeface="Georgia"/>
              <a:sym typeface="Georgia"/>
            </a:endParaRPr>
          </a:p>
        </p:txBody>
      </p:sp>
      <p:sp>
        <p:nvSpPr>
          <p:cNvPr id="400" name="Google Shape;400;p44"/>
          <p:cNvSpPr txBox="1"/>
          <p:nvPr/>
        </p:nvSpPr>
        <p:spPr>
          <a:xfrm>
            <a:off x="320900" y="2735575"/>
            <a:ext cx="3806400" cy="1452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2"/>
                </a:solidFill>
                <a:latin typeface="Georgia"/>
                <a:ea typeface="Georgia"/>
                <a:cs typeface="Georgia"/>
                <a:sym typeface="Georgia"/>
              </a:rPr>
              <a:t>Essentiels du conception</a:t>
            </a:r>
            <a:endParaRPr b="1">
              <a:solidFill>
                <a:schemeClr val="accent2"/>
              </a:solidFill>
              <a:latin typeface="Georgia"/>
              <a:ea typeface="Georgia"/>
              <a:cs typeface="Georgia"/>
              <a:sym typeface="Georgia"/>
            </a:endParaRPr>
          </a:p>
          <a:p>
            <a:pPr marL="0" lvl="0" indent="0" algn="l" rtl="0">
              <a:spcBef>
                <a:spcPts val="0"/>
              </a:spcBef>
              <a:spcAft>
                <a:spcPts val="0"/>
              </a:spcAft>
              <a:buNone/>
            </a:pPr>
            <a:r>
              <a:rPr lang="en-US">
                <a:solidFill>
                  <a:schemeClr val="accent2"/>
                </a:solidFill>
                <a:latin typeface="Georgia"/>
                <a:ea typeface="Georgia"/>
                <a:cs typeface="Georgia"/>
                <a:sym typeface="Georgia"/>
              </a:rPr>
              <a:t>Donner aux fonctionnaires les moyens d’utiliser les plateformes d’information et de communication numériques pour trouver, évaluer, créer et communiquer des renseignement clairs. </a:t>
            </a:r>
            <a:endParaRPr>
              <a:solidFill>
                <a:schemeClr val="accent2"/>
              </a:solidFill>
              <a:latin typeface="Georgia"/>
              <a:ea typeface="Georgia"/>
              <a:cs typeface="Georgia"/>
              <a:sym typeface="Georgia"/>
            </a:endParaRPr>
          </a:p>
        </p:txBody>
      </p:sp>
      <p:sp>
        <p:nvSpPr>
          <p:cNvPr id="401" name="Google Shape;401;p44"/>
          <p:cNvSpPr txBox="1"/>
          <p:nvPr/>
        </p:nvSpPr>
        <p:spPr>
          <a:xfrm>
            <a:off x="4375425" y="2735575"/>
            <a:ext cx="3944700" cy="1452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2"/>
                </a:solidFill>
                <a:latin typeface="Georgia"/>
                <a:ea typeface="Georgia"/>
                <a:cs typeface="Georgia"/>
                <a:sym typeface="Georgia"/>
              </a:rPr>
              <a:t>Technologies et outils</a:t>
            </a:r>
            <a:endParaRPr b="1">
              <a:solidFill>
                <a:schemeClr val="accent2"/>
              </a:solidFill>
              <a:latin typeface="Georgia"/>
              <a:ea typeface="Georgia"/>
              <a:cs typeface="Georgia"/>
              <a:sym typeface="Georgia"/>
            </a:endParaRPr>
          </a:p>
          <a:p>
            <a:pPr marL="0" lvl="0" indent="0" algn="l" rtl="0">
              <a:spcBef>
                <a:spcPts val="0"/>
              </a:spcBef>
              <a:spcAft>
                <a:spcPts val="0"/>
              </a:spcAft>
              <a:buNone/>
            </a:pPr>
            <a:r>
              <a:rPr lang="en-US">
                <a:solidFill>
                  <a:schemeClr val="accent2"/>
                </a:solidFill>
                <a:latin typeface="Georgia"/>
                <a:ea typeface="Georgia"/>
                <a:cs typeface="Georgia"/>
                <a:sym typeface="Georgia"/>
              </a:rPr>
              <a:t>Favoriser l’utilisation et l’exploration des technologies afin d’inspirer des méthodes de travail plus efficaces et novatrices au sein de la fonction publique.</a:t>
            </a:r>
            <a:endParaRPr>
              <a:solidFill>
                <a:schemeClr val="accent2"/>
              </a:solidFill>
              <a:latin typeface="Georgia"/>
              <a:ea typeface="Georgia"/>
              <a:cs typeface="Georgia"/>
              <a:sym typeface="Georgia"/>
            </a:endParaRPr>
          </a:p>
        </p:txBody>
      </p:sp>
    </p:spTree>
    <p:extLst>
      <p:ext uri="{BB962C8B-B14F-4D97-AF65-F5344CB8AC3E}">
        <p14:creationId xmlns:p14="http://schemas.microsoft.com/office/powerpoint/2010/main" val="17474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a:t>Excellence : Exemple de programme d’études sur les données</a:t>
            </a:r>
            <a:endParaRPr sz="2400"/>
          </a:p>
        </p:txBody>
      </p:sp>
      <p:sp>
        <p:nvSpPr>
          <p:cNvPr id="408" name="Google Shape;408;p45"/>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675"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1</a:t>
            </a:r>
            <a:endParaRPr>
              <a:solidFill>
                <a:schemeClr val="accent2"/>
              </a:solidFill>
              <a:latin typeface="Georgia"/>
              <a:ea typeface="Georgia"/>
              <a:cs typeface="Georgia"/>
              <a:sym typeface="Georgia"/>
            </a:endParaRPr>
          </a:p>
        </p:txBody>
      </p:sp>
      <p:sp>
        <p:nvSpPr>
          <p:cNvPr id="410" name="Google Shape;410;p45"/>
          <p:cNvSpPr/>
          <p:nvPr/>
        </p:nvSpPr>
        <p:spPr>
          <a:xfrm>
            <a:off x="346675"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2</a:t>
            </a:r>
            <a:endParaRPr>
              <a:solidFill>
                <a:schemeClr val="accent2"/>
              </a:solidFill>
              <a:latin typeface="Georgia"/>
              <a:ea typeface="Georgia"/>
              <a:cs typeface="Georgia"/>
              <a:sym typeface="Georgia"/>
            </a:endParaRPr>
          </a:p>
        </p:txBody>
      </p:sp>
      <p:sp>
        <p:nvSpPr>
          <p:cNvPr id="411" name="Google Shape;411;p45"/>
          <p:cNvSpPr/>
          <p:nvPr/>
        </p:nvSpPr>
        <p:spPr>
          <a:xfrm>
            <a:off x="346675"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3</a:t>
            </a:r>
            <a:endParaRPr>
              <a:solidFill>
                <a:schemeClr val="accent2"/>
              </a:solidFill>
              <a:latin typeface="Georgia"/>
              <a:ea typeface="Georgia"/>
              <a:cs typeface="Georgia"/>
              <a:sym typeface="Georgia"/>
            </a:endParaRPr>
          </a:p>
        </p:txBody>
      </p:sp>
      <p:sp>
        <p:nvSpPr>
          <p:cNvPr id="412" name="Google Shape;412;p45"/>
          <p:cNvSpPr/>
          <p:nvPr/>
        </p:nvSpPr>
        <p:spPr>
          <a:xfrm>
            <a:off x="346675"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4</a:t>
            </a:r>
            <a:endParaRPr>
              <a:solidFill>
                <a:schemeClr val="accent2"/>
              </a:solidFill>
              <a:latin typeface="Georgia"/>
              <a:ea typeface="Georgia"/>
              <a:cs typeface="Georgia"/>
              <a:sym typeface="Georgia"/>
            </a:endParaRPr>
          </a:p>
        </p:txBody>
      </p:sp>
      <p:sp>
        <p:nvSpPr>
          <p:cNvPr id="413" name="Google Shape;413;p45"/>
          <p:cNvSpPr/>
          <p:nvPr/>
        </p:nvSpPr>
        <p:spPr>
          <a:xfrm>
            <a:off x="346675" y="3484763"/>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5</a:t>
            </a:r>
            <a:endParaRPr>
              <a:solidFill>
                <a:schemeClr val="accent2"/>
              </a:solidFill>
              <a:latin typeface="Georgia"/>
              <a:ea typeface="Georgia"/>
              <a:cs typeface="Georgia"/>
              <a:sym typeface="Georgia"/>
            </a:endParaRPr>
          </a:p>
        </p:txBody>
      </p:sp>
      <p:sp>
        <p:nvSpPr>
          <p:cNvPr id="414" name="Google Shape;414;p45"/>
          <p:cNvSpPr/>
          <p:nvPr/>
        </p:nvSpPr>
        <p:spPr>
          <a:xfrm>
            <a:off x="346675" y="39764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6</a:t>
            </a:r>
            <a:endParaRPr>
              <a:solidFill>
                <a:schemeClr val="accent2"/>
              </a:solidFill>
              <a:latin typeface="Georgia"/>
              <a:ea typeface="Georgia"/>
              <a:cs typeface="Georgia"/>
              <a:sym typeface="Georgia"/>
            </a:endParaRPr>
          </a:p>
        </p:txBody>
      </p:sp>
      <p:sp>
        <p:nvSpPr>
          <p:cNvPr id="415" name="Google Shape;415;p45"/>
          <p:cNvSpPr/>
          <p:nvPr/>
        </p:nvSpPr>
        <p:spPr>
          <a:xfrm>
            <a:off x="4907100"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7</a:t>
            </a:r>
            <a:endParaRPr>
              <a:solidFill>
                <a:schemeClr val="accent2"/>
              </a:solidFill>
              <a:latin typeface="Georgia"/>
              <a:ea typeface="Georgia"/>
              <a:cs typeface="Georgia"/>
              <a:sym typeface="Georgia"/>
            </a:endParaRPr>
          </a:p>
        </p:txBody>
      </p:sp>
      <p:sp>
        <p:nvSpPr>
          <p:cNvPr id="416" name="Google Shape;416;p45"/>
          <p:cNvSpPr/>
          <p:nvPr/>
        </p:nvSpPr>
        <p:spPr>
          <a:xfrm>
            <a:off x="4907100"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8</a:t>
            </a:r>
            <a:endParaRPr>
              <a:solidFill>
                <a:schemeClr val="accent2"/>
              </a:solidFill>
              <a:latin typeface="Georgia"/>
              <a:ea typeface="Georgia"/>
              <a:cs typeface="Georgia"/>
              <a:sym typeface="Georgia"/>
            </a:endParaRPr>
          </a:p>
        </p:txBody>
      </p:sp>
      <p:sp>
        <p:nvSpPr>
          <p:cNvPr id="417" name="Google Shape;417;p45"/>
          <p:cNvSpPr/>
          <p:nvPr/>
        </p:nvSpPr>
        <p:spPr>
          <a:xfrm>
            <a:off x="4907100"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9</a:t>
            </a:r>
            <a:endParaRPr>
              <a:solidFill>
                <a:schemeClr val="accent2"/>
              </a:solidFill>
              <a:latin typeface="Georgia"/>
              <a:ea typeface="Georgia"/>
              <a:cs typeface="Georgia"/>
              <a:sym typeface="Georgia"/>
            </a:endParaRPr>
          </a:p>
        </p:txBody>
      </p:sp>
      <p:sp>
        <p:nvSpPr>
          <p:cNvPr id="418" name="Google Shape;418;p45"/>
          <p:cNvSpPr txBox="1"/>
          <p:nvPr/>
        </p:nvSpPr>
        <p:spPr>
          <a:xfrm>
            <a:off x="728575" y="1159225"/>
            <a:ext cx="3735300" cy="6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Concepts universels de la science des données</a:t>
            </a:r>
            <a:endParaRPr/>
          </a:p>
        </p:txBody>
      </p:sp>
      <p:sp>
        <p:nvSpPr>
          <p:cNvPr id="419" name="Google Shape;419;p45"/>
          <p:cNvSpPr txBox="1"/>
          <p:nvPr/>
        </p:nvSpPr>
        <p:spPr>
          <a:xfrm>
            <a:off x="728575" y="1795350"/>
            <a:ext cx="40047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Notions de base de la programmation</a:t>
            </a:r>
            <a:endParaRPr>
              <a:solidFill>
                <a:schemeClr val="dk1"/>
              </a:solidFill>
            </a:endParaRPr>
          </a:p>
        </p:txBody>
      </p:sp>
      <p:sp>
        <p:nvSpPr>
          <p:cNvPr id="420" name="Google Shape;420;p45"/>
          <p:cNvSpPr txBox="1"/>
          <p:nvPr/>
        </p:nvSpPr>
        <p:spPr>
          <a:xfrm>
            <a:off x="728450" y="2281725"/>
            <a:ext cx="40047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Fondements statistiques et mathématiques</a:t>
            </a:r>
            <a:endParaRPr>
              <a:solidFill>
                <a:schemeClr val="dk1"/>
              </a:solidFill>
            </a:endParaRPr>
          </a:p>
        </p:txBody>
      </p:sp>
      <p:sp>
        <p:nvSpPr>
          <p:cNvPr id="421" name="Google Shape;421;p45"/>
          <p:cNvSpPr txBox="1"/>
          <p:nvPr/>
        </p:nvSpPr>
        <p:spPr>
          <a:xfrm>
            <a:off x="728575" y="2900950"/>
            <a:ext cx="3949200" cy="6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Architecture des données et de l’information</a:t>
            </a:r>
            <a:endParaRPr>
              <a:solidFill>
                <a:schemeClr val="dk1"/>
              </a:solidFill>
            </a:endParaRPr>
          </a:p>
        </p:txBody>
      </p:sp>
      <p:sp>
        <p:nvSpPr>
          <p:cNvPr id="422" name="Google Shape;422;p45"/>
          <p:cNvSpPr txBox="1"/>
          <p:nvPr/>
        </p:nvSpPr>
        <p:spPr>
          <a:xfrm>
            <a:off x="728450" y="3502463"/>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Collecte et traitement des données</a:t>
            </a:r>
            <a:endParaRPr>
              <a:solidFill>
                <a:schemeClr val="dk1"/>
              </a:solidFill>
            </a:endParaRPr>
          </a:p>
        </p:txBody>
      </p:sp>
      <p:sp>
        <p:nvSpPr>
          <p:cNvPr id="423" name="Google Shape;423;p45"/>
          <p:cNvSpPr txBox="1"/>
          <p:nvPr/>
        </p:nvSpPr>
        <p:spPr>
          <a:xfrm>
            <a:off x="728575" y="3930425"/>
            <a:ext cx="45498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Exploration et visualisation de données</a:t>
            </a:r>
            <a:endParaRPr>
              <a:solidFill>
                <a:schemeClr val="dk1"/>
              </a:solidFill>
            </a:endParaRPr>
          </a:p>
        </p:txBody>
      </p:sp>
      <p:sp>
        <p:nvSpPr>
          <p:cNvPr id="424" name="Google Shape;424;p45"/>
          <p:cNvSpPr txBox="1"/>
          <p:nvPr/>
        </p:nvSpPr>
        <p:spPr>
          <a:xfrm>
            <a:off x="5370650" y="1234525"/>
            <a:ext cx="3696300" cy="6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Techniques de base d’analyse des données</a:t>
            </a:r>
            <a:endParaRPr>
              <a:solidFill>
                <a:schemeClr val="dk1"/>
              </a:solidFill>
            </a:endParaRPr>
          </a:p>
        </p:txBody>
      </p:sp>
      <p:sp>
        <p:nvSpPr>
          <p:cNvPr id="425" name="Google Shape;425;p45"/>
          <p:cNvSpPr txBox="1"/>
          <p:nvPr/>
        </p:nvSpPr>
        <p:spPr>
          <a:xfrm>
            <a:off x="5370650" y="1833500"/>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Mesures et paramètres</a:t>
            </a:r>
            <a:endParaRPr>
              <a:solidFill>
                <a:schemeClr val="dk1"/>
              </a:solidFill>
            </a:endParaRPr>
          </a:p>
        </p:txBody>
      </p:sp>
      <p:sp>
        <p:nvSpPr>
          <p:cNvPr id="426" name="Google Shape;426;p45"/>
          <p:cNvSpPr txBox="1"/>
          <p:nvPr/>
        </p:nvSpPr>
        <p:spPr>
          <a:xfrm>
            <a:off x="5370650" y="2275036"/>
            <a:ext cx="3636900" cy="8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Visualisation des données et production de rapports de niveau avancé</a:t>
            </a:r>
            <a:endParaRPr>
              <a:solidFill>
                <a:schemeClr val="dk1"/>
              </a:solidFill>
            </a:endParaRPr>
          </a:p>
        </p:txBody>
      </p:sp>
      <p:sp>
        <p:nvSpPr>
          <p:cNvPr id="427" name="Google Shape;427;p45"/>
          <p:cNvSpPr/>
          <p:nvPr/>
        </p:nvSpPr>
        <p:spPr>
          <a:xfrm>
            <a:off x="4907100" y="32779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2"/>
              </a:solidFill>
              <a:latin typeface="Georgia"/>
              <a:ea typeface="Georgia"/>
              <a:cs typeface="Georgia"/>
              <a:sym typeface="Georgia"/>
            </a:endParaRPr>
          </a:p>
        </p:txBody>
      </p:sp>
      <p:sp>
        <p:nvSpPr>
          <p:cNvPr id="428" name="Google Shape;428;p45"/>
          <p:cNvSpPr txBox="1"/>
          <p:nvPr/>
        </p:nvSpPr>
        <p:spPr>
          <a:xfrm>
            <a:off x="4907100" y="3277913"/>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10</a:t>
            </a:r>
            <a:endParaRPr sz="1200">
              <a:latin typeface="Georgia"/>
              <a:ea typeface="Georgia"/>
              <a:cs typeface="Georgia"/>
              <a:sym typeface="Georgia"/>
            </a:endParaRPr>
          </a:p>
        </p:txBody>
      </p:sp>
      <p:sp>
        <p:nvSpPr>
          <p:cNvPr id="429" name="Google Shape;429;p45"/>
          <p:cNvSpPr txBox="1"/>
          <p:nvPr/>
        </p:nvSpPr>
        <p:spPr>
          <a:xfrm>
            <a:off x="5370650" y="3893688"/>
            <a:ext cx="2199900" cy="4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Analyse prédictive</a:t>
            </a:r>
            <a:endParaRPr>
              <a:solidFill>
                <a:schemeClr val="dk1"/>
              </a:solidFill>
            </a:endParaRPr>
          </a:p>
        </p:txBody>
      </p:sp>
      <p:sp>
        <p:nvSpPr>
          <p:cNvPr id="430" name="Google Shape;430;p45"/>
          <p:cNvSpPr txBox="1"/>
          <p:nvPr/>
        </p:nvSpPr>
        <p:spPr>
          <a:xfrm>
            <a:off x="4928075" y="3925500"/>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11</a:t>
            </a:r>
            <a:endParaRPr sz="1200">
              <a:latin typeface="Georgia"/>
              <a:ea typeface="Georgia"/>
              <a:cs typeface="Georgia"/>
              <a:sym typeface="Georgia"/>
            </a:endParaRPr>
          </a:p>
        </p:txBody>
      </p:sp>
      <p:sp>
        <p:nvSpPr>
          <p:cNvPr id="431" name="Google Shape;431;p45"/>
          <p:cNvSpPr txBox="1"/>
          <p:nvPr/>
        </p:nvSpPr>
        <p:spPr>
          <a:xfrm>
            <a:off x="5370650" y="3231863"/>
            <a:ext cx="3438000" cy="8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Analyse des données non structurées et des opinions</a:t>
            </a:r>
            <a:endParaRPr>
              <a:solidFill>
                <a:schemeClr val="dk1"/>
              </a:solidFill>
            </a:endParaRPr>
          </a:p>
        </p:txBody>
      </p:sp>
      <p:sp>
        <p:nvSpPr>
          <p:cNvPr id="432" name="Google Shape;432;p45"/>
          <p:cNvSpPr/>
          <p:nvPr/>
        </p:nvSpPr>
        <p:spPr>
          <a:xfrm>
            <a:off x="4907088" y="3925488"/>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Georgia"/>
              <a:ea typeface="Georgia"/>
              <a:cs typeface="Georgia"/>
              <a:sym typeface="Georgia"/>
            </a:endParaRP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826564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6"/>
          <p:cNvSpPr txBox="1">
            <a:spLocks noGrp="1"/>
          </p:cNvSpPr>
          <p:nvPr>
            <p:ph type="title"/>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a:t>Excellence : Exemple de programme d’études sur IA/AM</a:t>
            </a:r>
            <a:endParaRPr sz="2400"/>
          </a:p>
        </p:txBody>
      </p:sp>
      <p:sp>
        <p:nvSpPr>
          <p:cNvPr id="439" name="Google Shape;439;p46"/>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p:nvPr/>
        </p:nvSpPr>
        <p:spPr>
          <a:xfrm>
            <a:off x="346675"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1</a:t>
            </a:r>
            <a:endParaRPr>
              <a:solidFill>
                <a:schemeClr val="accent2"/>
              </a:solidFill>
              <a:latin typeface="Georgia"/>
              <a:ea typeface="Georgia"/>
              <a:cs typeface="Georgia"/>
              <a:sym typeface="Georgia"/>
            </a:endParaRPr>
          </a:p>
        </p:txBody>
      </p:sp>
      <p:sp>
        <p:nvSpPr>
          <p:cNvPr id="441" name="Google Shape;441;p46"/>
          <p:cNvSpPr/>
          <p:nvPr/>
        </p:nvSpPr>
        <p:spPr>
          <a:xfrm>
            <a:off x="346675"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2</a:t>
            </a:r>
            <a:endParaRPr>
              <a:solidFill>
                <a:schemeClr val="accent2"/>
              </a:solidFill>
              <a:latin typeface="Georgia"/>
              <a:ea typeface="Georgia"/>
              <a:cs typeface="Georgia"/>
              <a:sym typeface="Georgia"/>
            </a:endParaRPr>
          </a:p>
        </p:txBody>
      </p:sp>
      <p:sp>
        <p:nvSpPr>
          <p:cNvPr id="442" name="Google Shape;442;p46"/>
          <p:cNvSpPr/>
          <p:nvPr/>
        </p:nvSpPr>
        <p:spPr>
          <a:xfrm>
            <a:off x="346675"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3</a:t>
            </a:r>
            <a:endParaRPr>
              <a:solidFill>
                <a:schemeClr val="accent2"/>
              </a:solidFill>
              <a:latin typeface="Georgia"/>
              <a:ea typeface="Georgia"/>
              <a:cs typeface="Georgia"/>
              <a:sym typeface="Georgia"/>
            </a:endParaRPr>
          </a:p>
        </p:txBody>
      </p:sp>
      <p:sp>
        <p:nvSpPr>
          <p:cNvPr id="443" name="Google Shape;443;p46"/>
          <p:cNvSpPr/>
          <p:nvPr/>
        </p:nvSpPr>
        <p:spPr>
          <a:xfrm>
            <a:off x="346675"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4</a:t>
            </a:r>
            <a:endParaRPr>
              <a:solidFill>
                <a:schemeClr val="accent2"/>
              </a:solidFill>
              <a:latin typeface="Georgia"/>
              <a:ea typeface="Georgia"/>
              <a:cs typeface="Georgia"/>
              <a:sym typeface="Georgia"/>
            </a:endParaRPr>
          </a:p>
        </p:txBody>
      </p:sp>
      <p:sp>
        <p:nvSpPr>
          <p:cNvPr id="444" name="Google Shape;444;p46"/>
          <p:cNvSpPr/>
          <p:nvPr/>
        </p:nvSpPr>
        <p:spPr>
          <a:xfrm>
            <a:off x="346675" y="3484763"/>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5</a:t>
            </a:r>
            <a:endParaRPr>
              <a:solidFill>
                <a:schemeClr val="accent2"/>
              </a:solidFill>
              <a:latin typeface="Georgia"/>
              <a:ea typeface="Georgia"/>
              <a:cs typeface="Georgia"/>
              <a:sym typeface="Georgia"/>
            </a:endParaRPr>
          </a:p>
        </p:txBody>
      </p:sp>
      <p:sp>
        <p:nvSpPr>
          <p:cNvPr id="445" name="Google Shape;445;p46"/>
          <p:cNvSpPr/>
          <p:nvPr/>
        </p:nvSpPr>
        <p:spPr>
          <a:xfrm>
            <a:off x="346675" y="39764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6</a:t>
            </a:r>
            <a:endParaRPr>
              <a:solidFill>
                <a:schemeClr val="accent2"/>
              </a:solidFill>
              <a:latin typeface="Georgia"/>
              <a:ea typeface="Georgia"/>
              <a:cs typeface="Georgia"/>
              <a:sym typeface="Georgia"/>
            </a:endParaRPr>
          </a:p>
        </p:txBody>
      </p:sp>
      <p:sp>
        <p:nvSpPr>
          <p:cNvPr id="446" name="Google Shape;446;p46"/>
          <p:cNvSpPr/>
          <p:nvPr/>
        </p:nvSpPr>
        <p:spPr>
          <a:xfrm>
            <a:off x="4907100"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7</a:t>
            </a:r>
            <a:endParaRPr>
              <a:solidFill>
                <a:schemeClr val="accent2"/>
              </a:solidFill>
              <a:latin typeface="Georgia"/>
              <a:ea typeface="Georgia"/>
              <a:cs typeface="Georgia"/>
              <a:sym typeface="Georgia"/>
            </a:endParaRPr>
          </a:p>
        </p:txBody>
      </p:sp>
      <p:sp>
        <p:nvSpPr>
          <p:cNvPr id="447" name="Google Shape;447;p46"/>
          <p:cNvSpPr/>
          <p:nvPr/>
        </p:nvSpPr>
        <p:spPr>
          <a:xfrm>
            <a:off x="4907100"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8</a:t>
            </a:r>
            <a:endParaRPr>
              <a:solidFill>
                <a:schemeClr val="accent2"/>
              </a:solidFill>
              <a:latin typeface="Georgia"/>
              <a:ea typeface="Georgia"/>
              <a:cs typeface="Georgia"/>
              <a:sym typeface="Georgia"/>
            </a:endParaRPr>
          </a:p>
        </p:txBody>
      </p:sp>
      <p:sp>
        <p:nvSpPr>
          <p:cNvPr id="448" name="Google Shape;448;p46"/>
          <p:cNvSpPr/>
          <p:nvPr/>
        </p:nvSpPr>
        <p:spPr>
          <a:xfrm>
            <a:off x="4907100" y="2487438"/>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9</a:t>
            </a:r>
            <a:endParaRPr>
              <a:solidFill>
                <a:schemeClr val="accent2"/>
              </a:solidFill>
              <a:latin typeface="Georgia"/>
              <a:ea typeface="Georgia"/>
              <a:cs typeface="Georgia"/>
              <a:sym typeface="Georgia"/>
            </a:endParaRPr>
          </a:p>
        </p:txBody>
      </p:sp>
      <p:sp>
        <p:nvSpPr>
          <p:cNvPr id="449" name="Google Shape;449;p46"/>
          <p:cNvSpPr txBox="1"/>
          <p:nvPr/>
        </p:nvSpPr>
        <p:spPr>
          <a:xfrm>
            <a:off x="728575" y="1159225"/>
            <a:ext cx="3735300" cy="6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Concepts universels de la science des données</a:t>
            </a:r>
            <a:endParaRPr/>
          </a:p>
        </p:txBody>
      </p:sp>
      <p:sp>
        <p:nvSpPr>
          <p:cNvPr id="450" name="Google Shape;450;p46"/>
          <p:cNvSpPr txBox="1"/>
          <p:nvPr/>
        </p:nvSpPr>
        <p:spPr>
          <a:xfrm>
            <a:off x="728575" y="1795350"/>
            <a:ext cx="40047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Notions de base de la programmation</a:t>
            </a:r>
            <a:endParaRPr>
              <a:solidFill>
                <a:schemeClr val="dk1"/>
              </a:solidFill>
            </a:endParaRPr>
          </a:p>
        </p:txBody>
      </p:sp>
      <p:sp>
        <p:nvSpPr>
          <p:cNvPr id="451" name="Google Shape;451;p46"/>
          <p:cNvSpPr txBox="1"/>
          <p:nvPr/>
        </p:nvSpPr>
        <p:spPr>
          <a:xfrm>
            <a:off x="728450" y="2281725"/>
            <a:ext cx="40047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Fondements statistiques et mathématiques</a:t>
            </a:r>
            <a:endParaRPr>
              <a:solidFill>
                <a:schemeClr val="dk1"/>
              </a:solidFill>
            </a:endParaRPr>
          </a:p>
        </p:txBody>
      </p:sp>
      <p:sp>
        <p:nvSpPr>
          <p:cNvPr id="452" name="Google Shape;452;p46"/>
          <p:cNvSpPr txBox="1"/>
          <p:nvPr/>
        </p:nvSpPr>
        <p:spPr>
          <a:xfrm>
            <a:off x="728575" y="2900950"/>
            <a:ext cx="3949200" cy="6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Architecture des données et de l’information</a:t>
            </a:r>
            <a:endParaRPr>
              <a:solidFill>
                <a:schemeClr val="dk1"/>
              </a:solidFill>
            </a:endParaRPr>
          </a:p>
        </p:txBody>
      </p:sp>
      <p:sp>
        <p:nvSpPr>
          <p:cNvPr id="453" name="Google Shape;453;p46"/>
          <p:cNvSpPr txBox="1"/>
          <p:nvPr/>
        </p:nvSpPr>
        <p:spPr>
          <a:xfrm>
            <a:off x="728450" y="3502463"/>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Collecte et traitement des données</a:t>
            </a:r>
            <a:endParaRPr>
              <a:solidFill>
                <a:schemeClr val="dk1"/>
              </a:solidFill>
            </a:endParaRPr>
          </a:p>
        </p:txBody>
      </p:sp>
      <p:sp>
        <p:nvSpPr>
          <p:cNvPr id="454" name="Google Shape;454;p46"/>
          <p:cNvSpPr txBox="1"/>
          <p:nvPr/>
        </p:nvSpPr>
        <p:spPr>
          <a:xfrm>
            <a:off x="728575" y="3930425"/>
            <a:ext cx="45498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Exploration et visualisation de données</a:t>
            </a:r>
            <a:endParaRPr>
              <a:solidFill>
                <a:schemeClr val="dk1"/>
              </a:solidFill>
            </a:endParaRPr>
          </a:p>
        </p:txBody>
      </p:sp>
      <p:sp>
        <p:nvSpPr>
          <p:cNvPr id="455" name="Google Shape;455;p46"/>
          <p:cNvSpPr txBox="1"/>
          <p:nvPr/>
        </p:nvSpPr>
        <p:spPr>
          <a:xfrm>
            <a:off x="5370650" y="1234525"/>
            <a:ext cx="3696300" cy="6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Forage de données</a:t>
            </a:r>
            <a:endParaRPr>
              <a:solidFill>
                <a:schemeClr val="dk1"/>
              </a:solidFill>
            </a:endParaRPr>
          </a:p>
        </p:txBody>
      </p:sp>
      <p:sp>
        <p:nvSpPr>
          <p:cNvPr id="456" name="Google Shape;456;p46"/>
          <p:cNvSpPr txBox="1"/>
          <p:nvPr/>
        </p:nvSpPr>
        <p:spPr>
          <a:xfrm>
            <a:off x="5370650" y="1795350"/>
            <a:ext cx="38340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Classification et estimation de valeur</a:t>
            </a:r>
            <a:endParaRPr>
              <a:solidFill>
                <a:schemeClr val="dk1"/>
              </a:solidFill>
            </a:endParaRPr>
          </a:p>
        </p:txBody>
      </p:sp>
      <p:sp>
        <p:nvSpPr>
          <p:cNvPr id="457" name="Google Shape;457;p46"/>
          <p:cNvSpPr txBox="1"/>
          <p:nvPr/>
        </p:nvSpPr>
        <p:spPr>
          <a:xfrm>
            <a:off x="5370650" y="2463417"/>
            <a:ext cx="1933500" cy="5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Regroupement</a:t>
            </a:r>
            <a:endParaRPr>
              <a:solidFill>
                <a:schemeClr val="dk1"/>
              </a:solidFill>
            </a:endParaRPr>
          </a:p>
        </p:txBody>
      </p:sp>
      <p:sp>
        <p:nvSpPr>
          <p:cNvPr id="458" name="Google Shape;458;p46"/>
          <p:cNvSpPr/>
          <p:nvPr/>
        </p:nvSpPr>
        <p:spPr>
          <a:xfrm>
            <a:off x="4907100" y="30136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2"/>
              </a:solidFill>
              <a:latin typeface="Georgia"/>
              <a:ea typeface="Georgia"/>
              <a:cs typeface="Georgia"/>
              <a:sym typeface="Georgia"/>
            </a:endParaRPr>
          </a:p>
        </p:txBody>
      </p:sp>
      <p:sp>
        <p:nvSpPr>
          <p:cNvPr id="459" name="Google Shape;459;p46"/>
          <p:cNvSpPr txBox="1"/>
          <p:nvPr/>
        </p:nvSpPr>
        <p:spPr>
          <a:xfrm>
            <a:off x="4907100" y="3013613"/>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10</a:t>
            </a:r>
            <a:endParaRPr sz="1200">
              <a:latin typeface="Georgia"/>
              <a:ea typeface="Georgia"/>
              <a:cs typeface="Georgia"/>
              <a:sym typeface="Georgia"/>
            </a:endParaRPr>
          </a:p>
        </p:txBody>
      </p:sp>
      <p:sp>
        <p:nvSpPr>
          <p:cNvPr id="460" name="Google Shape;460;p46"/>
          <p:cNvSpPr txBox="1"/>
          <p:nvPr/>
        </p:nvSpPr>
        <p:spPr>
          <a:xfrm>
            <a:off x="5370650" y="3629410"/>
            <a:ext cx="3649500" cy="8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Introduction à l’apprentissage profond</a:t>
            </a:r>
            <a:endParaRPr>
              <a:solidFill>
                <a:schemeClr val="dk1"/>
              </a:solidFill>
            </a:endParaRPr>
          </a:p>
        </p:txBody>
      </p:sp>
      <p:sp>
        <p:nvSpPr>
          <p:cNvPr id="461" name="Google Shape;461;p46"/>
          <p:cNvSpPr txBox="1"/>
          <p:nvPr/>
        </p:nvSpPr>
        <p:spPr>
          <a:xfrm>
            <a:off x="4907100" y="3661200"/>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11</a:t>
            </a:r>
            <a:endParaRPr sz="1200">
              <a:latin typeface="Georgia"/>
              <a:ea typeface="Georgia"/>
              <a:cs typeface="Georgia"/>
              <a:sym typeface="Georgia"/>
            </a:endParaRPr>
          </a:p>
        </p:txBody>
      </p:sp>
      <p:sp>
        <p:nvSpPr>
          <p:cNvPr id="462" name="Google Shape;462;p46"/>
          <p:cNvSpPr txBox="1"/>
          <p:nvPr/>
        </p:nvSpPr>
        <p:spPr>
          <a:xfrm>
            <a:off x="5370650" y="2900950"/>
            <a:ext cx="3696300" cy="8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Analyse des données non structurées et des opinions</a:t>
            </a:r>
            <a:endParaRPr>
              <a:solidFill>
                <a:schemeClr val="dk1"/>
              </a:solidFill>
            </a:endParaRPr>
          </a:p>
        </p:txBody>
      </p:sp>
      <p:sp>
        <p:nvSpPr>
          <p:cNvPr id="463" name="Google Shape;463;p46"/>
          <p:cNvSpPr/>
          <p:nvPr/>
        </p:nvSpPr>
        <p:spPr>
          <a:xfrm>
            <a:off x="4907088" y="3661188"/>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Georgia"/>
              <a:ea typeface="Georgia"/>
              <a:cs typeface="Georgia"/>
              <a:sym typeface="Georgia"/>
            </a:endParaRP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01944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43" descr="/tmp/-LTNMi75cZDDYyIkBoeL-HiRes.jpg"/>
          <p:cNvPicPr preferRelativeResize="0"/>
          <p:nvPr/>
        </p:nvPicPr>
        <p:blipFill rotWithShape="1">
          <a:blip r:embed="rId3">
            <a:alphaModFix/>
          </a:blip>
          <a:srcRect t="437" r="65892"/>
          <a:stretch/>
        </p:blipFill>
        <p:spPr>
          <a:xfrm>
            <a:off x="0" y="0"/>
            <a:ext cx="2753275" cy="4533999"/>
          </a:xfrm>
          <a:prstGeom prst="rect">
            <a:avLst/>
          </a:prstGeom>
          <a:noFill/>
          <a:ln>
            <a:noFill/>
          </a:ln>
        </p:spPr>
      </p:pic>
      <p:sp>
        <p:nvSpPr>
          <p:cNvPr id="166" name="Google Shape;166;p43"/>
          <p:cNvSpPr txBox="1"/>
          <p:nvPr/>
        </p:nvSpPr>
        <p:spPr>
          <a:xfrm>
            <a:off x="2753274" y="188880"/>
            <a:ext cx="69846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Quoi et pourquoi</a:t>
            </a:r>
            <a:endParaRPr sz="3000" b="0" i="0" u="none" strike="noStrike" cap="none">
              <a:solidFill>
                <a:srgbClr val="4E5B73"/>
              </a:solidFill>
              <a:latin typeface="Georgia"/>
              <a:ea typeface="Georgia"/>
              <a:cs typeface="Georgia"/>
              <a:sym typeface="Georgia"/>
            </a:endParaRPr>
          </a:p>
        </p:txBody>
      </p:sp>
      <p:sp>
        <p:nvSpPr>
          <p:cNvPr id="167" name="Google Shape;167;p43"/>
          <p:cNvSpPr txBox="1"/>
          <p:nvPr/>
        </p:nvSpPr>
        <p:spPr>
          <a:xfrm>
            <a:off x="3227350" y="815800"/>
            <a:ext cx="2548800" cy="3718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dirty="0" smtClean="0">
                <a:solidFill>
                  <a:schemeClr val="accent1"/>
                </a:solidFill>
                <a:latin typeface="Georgia"/>
                <a:ea typeface="Georgia"/>
                <a:cs typeface="Georgia"/>
                <a:sym typeface="Georgia"/>
              </a:rPr>
              <a:t>Concept</a:t>
            </a:r>
            <a:endParaRPr sz="2600" b="1" i="0" u="none" strike="noStrike" cap="none" dirty="0">
              <a:solidFill>
                <a:schemeClr val="accen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endParaRPr sz="1050" b="1" i="0" u="none" strike="noStrike" cap="none" dirty="0">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err="1">
                <a:solidFill>
                  <a:schemeClr val="accent2"/>
                </a:solidFill>
                <a:latin typeface="Georgia"/>
                <a:ea typeface="Georgia"/>
                <a:cs typeface="Georgia"/>
                <a:sym typeface="Georgia"/>
              </a:rPr>
              <a:t>Une</a:t>
            </a:r>
            <a:r>
              <a:rPr lang="en-US" sz="1050" b="0" i="0" u="none" strike="noStrike" cap="none" dirty="0">
                <a:solidFill>
                  <a:schemeClr val="accent2"/>
                </a:solidFill>
                <a:latin typeface="Georgia"/>
                <a:ea typeface="Georgia"/>
                <a:cs typeface="Georgia"/>
                <a:sym typeface="Georgia"/>
              </a:rPr>
              <a:t> </a:t>
            </a:r>
            <a:r>
              <a:rPr lang="en-US" sz="1050" b="0" i="0" u="none" strike="noStrike" cap="none" dirty="0" err="1">
                <a:solidFill>
                  <a:schemeClr val="accent2"/>
                </a:solidFill>
                <a:latin typeface="Georgia"/>
                <a:ea typeface="Georgia"/>
                <a:cs typeface="Georgia"/>
                <a:sym typeface="Georgia"/>
              </a:rPr>
              <a:t>organisation</a:t>
            </a:r>
            <a:r>
              <a:rPr lang="en-US" sz="1050" b="0" i="0" u="none" strike="noStrike" cap="none" dirty="0">
                <a:solidFill>
                  <a:schemeClr val="accent2"/>
                </a:solidFill>
                <a:latin typeface="Georgia"/>
                <a:ea typeface="Georgia"/>
                <a:cs typeface="Georgia"/>
                <a:sym typeface="Georgia"/>
              </a:rPr>
              <a:t> </a:t>
            </a:r>
            <a:r>
              <a:rPr lang="en-US" sz="1050" b="0" i="0" u="none" strike="noStrike" cap="none" dirty="0" err="1">
                <a:solidFill>
                  <a:schemeClr val="accent2"/>
                </a:solidFill>
                <a:latin typeface="Georgia"/>
                <a:ea typeface="Georgia"/>
                <a:cs typeface="Georgia"/>
                <a:sym typeface="Georgia"/>
              </a:rPr>
              <a:t>d’enseignement</a:t>
            </a:r>
            <a:r>
              <a:rPr lang="en-US" sz="1050" b="0" i="0" u="none" strike="noStrike" cap="none" dirty="0">
                <a:solidFill>
                  <a:schemeClr val="accent2"/>
                </a:solidFill>
                <a:latin typeface="Georgia"/>
                <a:ea typeface="Georgia"/>
                <a:cs typeface="Georgia"/>
                <a:sym typeface="Georgia"/>
              </a:rPr>
              <a:t> </a:t>
            </a:r>
            <a:r>
              <a:rPr lang="en-US" sz="1050" b="0" i="0" u="none" strike="noStrike" cap="none" dirty="0" err="1">
                <a:solidFill>
                  <a:schemeClr val="accent2"/>
                </a:solidFill>
                <a:latin typeface="Georgia"/>
                <a:ea typeface="Georgia"/>
                <a:cs typeface="Georgia"/>
                <a:sym typeface="Georgia"/>
              </a:rPr>
              <a:t>chapeautée</a:t>
            </a:r>
            <a:r>
              <a:rPr lang="en-US" sz="1050" b="0" i="0" u="none" strike="noStrike" cap="none" dirty="0">
                <a:solidFill>
                  <a:schemeClr val="accent2"/>
                </a:solidFill>
                <a:latin typeface="Georgia"/>
                <a:ea typeface="Georgia"/>
                <a:cs typeface="Georgia"/>
                <a:sym typeface="Georgia"/>
              </a:rPr>
              <a:t> par </a:t>
            </a:r>
            <a:r>
              <a:rPr lang="en-US" sz="1050" b="0" i="0" u="none" strike="noStrike" cap="none" dirty="0" err="1">
                <a:solidFill>
                  <a:schemeClr val="accent2"/>
                </a:solidFill>
                <a:latin typeface="Georgia"/>
                <a:ea typeface="Georgia"/>
                <a:cs typeface="Georgia"/>
                <a:sym typeface="Georgia"/>
              </a:rPr>
              <a:t>l’École</a:t>
            </a:r>
            <a:r>
              <a:rPr lang="en-US" sz="1050" b="0" i="0" u="none" strike="noStrike" cap="none" dirty="0">
                <a:solidFill>
                  <a:schemeClr val="accent2"/>
                </a:solidFill>
                <a:latin typeface="Georgia"/>
                <a:ea typeface="Georgia"/>
                <a:cs typeface="Georgia"/>
                <a:sym typeface="Georgia"/>
              </a:rPr>
              <a:t> de la </a:t>
            </a:r>
            <a:r>
              <a:rPr lang="en-US" sz="1050" b="0" i="0" u="none" strike="noStrike" cap="none" dirty="0" err="1">
                <a:solidFill>
                  <a:schemeClr val="accent2"/>
                </a:solidFill>
                <a:latin typeface="Georgia"/>
                <a:ea typeface="Georgia"/>
                <a:cs typeface="Georgia"/>
                <a:sym typeface="Georgia"/>
              </a:rPr>
              <a:t>fonction</a:t>
            </a:r>
            <a:r>
              <a:rPr lang="en-US" sz="1050" b="0" i="0" u="none" strike="noStrike" cap="none" dirty="0">
                <a:solidFill>
                  <a:schemeClr val="accent2"/>
                </a:solidFill>
                <a:latin typeface="Georgia"/>
                <a:ea typeface="Georgia"/>
                <a:cs typeface="Georgia"/>
                <a:sym typeface="Georgia"/>
              </a:rPr>
              <a:t> </a:t>
            </a:r>
            <a:r>
              <a:rPr lang="en-US" sz="1050" b="0" i="0" u="none" strike="noStrike" cap="none" dirty="0" err="1">
                <a:solidFill>
                  <a:schemeClr val="accent2"/>
                </a:solidFill>
                <a:latin typeface="Georgia"/>
                <a:ea typeface="Georgia"/>
                <a:cs typeface="Georgia"/>
                <a:sym typeface="Georgia"/>
              </a:rPr>
              <a:t>publique</a:t>
            </a:r>
            <a:r>
              <a:rPr lang="en-US" sz="1050" b="0" i="0" u="none" strike="noStrike" cap="none" dirty="0">
                <a:solidFill>
                  <a:schemeClr val="accent2"/>
                </a:solidFill>
                <a:latin typeface="Georgia"/>
                <a:ea typeface="Georgia"/>
                <a:cs typeface="Georgia"/>
                <a:sym typeface="Georgia"/>
              </a:rPr>
              <a:t> du Canada (EFPC), </a:t>
            </a:r>
            <a:r>
              <a:rPr lang="en-US" sz="1050" b="0" i="0" u="none" strike="noStrike" cap="none" dirty="0" err="1">
                <a:solidFill>
                  <a:schemeClr val="accent2"/>
                </a:solidFill>
                <a:latin typeface="Georgia"/>
                <a:ea typeface="Georgia"/>
                <a:cs typeface="Georgia"/>
                <a:sym typeface="Georgia"/>
              </a:rPr>
              <a:t>en</a:t>
            </a:r>
            <a:r>
              <a:rPr lang="en-US" sz="1050" b="0" i="0" u="none" strike="noStrike" cap="none" dirty="0">
                <a:solidFill>
                  <a:schemeClr val="accent2"/>
                </a:solidFill>
                <a:latin typeface="Georgia"/>
                <a:ea typeface="Georgia"/>
                <a:cs typeface="Georgia"/>
                <a:sym typeface="Georgia"/>
              </a:rPr>
              <a:t> </a:t>
            </a:r>
            <a:r>
              <a:rPr lang="en-US" sz="1050" b="0" i="0" u="none" strike="noStrike" cap="none" dirty="0" err="1">
                <a:solidFill>
                  <a:schemeClr val="accent2"/>
                </a:solidFill>
                <a:latin typeface="Georgia"/>
                <a:ea typeface="Georgia"/>
                <a:cs typeface="Georgia"/>
                <a:sym typeface="Georgia"/>
              </a:rPr>
              <a:t>partenariat</a:t>
            </a:r>
            <a:r>
              <a:rPr lang="en-US" sz="1050" b="0" i="0" u="none" strike="noStrike" cap="none" dirty="0">
                <a:solidFill>
                  <a:schemeClr val="accent2"/>
                </a:solidFill>
                <a:latin typeface="Georgia"/>
                <a:ea typeface="Georgia"/>
                <a:cs typeface="Georgia"/>
                <a:sym typeface="Georgia"/>
              </a:rPr>
              <a:t> avec le Bureau du </a:t>
            </a:r>
            <a:r>
              <a:rPr lang="en-US" sz="1050" b="0" i="0" u="none" strike="noStrike" cap="none" dirty="0" err="1">
                <a:solidFill>
                  <a:schemeClr val="accent2"/>
                </a:solidFill>
                <a:latin typeface="Georgia"/>
                <a:ea typeface="Georgia"/>
                <a:cs typeface="Georgia"/>
                <a:sym typeface="Georgia"/>
              </a:rPr>
              <a:t>dirigeant</a:t>
            </a:r>
            <a:r>
              <a:rPr lang="en-US" sz="1050" b="0" i="0" u="none" strike="noStrike" cap="none" dirty="0">
                <a:solidFill>
                  <a:schemeClr val="accent2"/>
                </a:solidFill>
                <a:latin typeface="Georgia"/>
                <a:ea typeface="Georgia"/>
                <a:cs typeface="Georgia"/>
                <a:sym typeface="Georgia"/>
              </a:rPr>
              <a:t> principal de </a:t>
            </a:r>
            <a:r>
              <a:rPr lang="en-US" sz="1050" b="0" i="0" u="none" strike="noStrike" cap="none" dirty="0" err="1">
                <a:solidFill>
                  <a:schemeClr val="accent2"/>
                </a:solidFill>
                <a:latin typeface="Georgia"/>
                <a:ea typeface="Georgia"/>
                <a:cs typeface="Georgia"/>
                <a:sym typeface="Georgia"/>
              </a:rPr>
              <a:t>l’information</a:t>
            </a:r>
            <a:r>
              <a:rPr lang="en-US" sz="1050" b="0" i="0" u="none" strike="noStrike" cap="none" dirty="0">
                <a:solidFill>
                  <a:schemeClr val="accent2"/>
                </a:solidFill>
                <a:latin typeface="Georgia"/>
                <a:ea typeface="Georgia"/>
                <a:cs typeface="Georgia"/>
                <a:sym typeface="Georgia"/>
              </a:rPr>
              <a:t> (BDPI) et le Service numérique </a:t>
            </a:r>
            <a:r>
              <a:rPr lang="en-US" sz="1050" b="0" i="0" u="none" strike="noStrike" cap="none" dirty="0" err="1">
                <a:solidFill>
                  <a:schemeClr val="accent2"/>
                </a:solidFill>
                <a:latin typeface="Georgia"/>
                <a:ea typeface="Georgia"/>
                <a:cs typeface="Georgia"/>
                <a:sym typeface="Georgia"/>
              </a:rPr>
              <a:t>canadien</a:t>
            </a:r>
            <a:r>
              <a:rPr lang="en-US" sz="1050" b="0" i="0" u="none" strike="noStrike" cap="none" dirty="0">
                <a:solidFill>
                  <a:schemeClr val="accent2"/>
                </a:solidFill>
                <a:latin typeface="Georgia"/>
                <a:ea typeface="Georgia"/>
                <a:cs typeface="Georgia"/>
                <a:sym typeface="Georgia"/>
              </a:rPr>
              <a:t> (SNC)</a:t>
            </a:r>
            <a:endParaRPr sz="1050" b="0" i="0" u="none" strike="noStrike" cap="none" dirty="0">
              <a:solidFill>
                <a:schemeClr val="accent2"/>
              </a:solidFill>
              <a:latin typeface="Georgia"/>
              <a:ea typeface="Georgia"/>
              <a:cs typeface="Georgia"/>
              <a:sym typeface="Georgia"/>
            </a:endParaRPr>
          </a:p>
        </p:txBody>
      </p:sp>
      <p:sp>
        <p:nvSpPr>
          <p:cNvPr id="168" name="Google Shape;168;p43"/>
          <p:cNvSpPr txBox="1"/>
          <p:nvPr/>
        </p:nvSpPr>
        <p:spPr>
          <a:xfrm>
            <a:off x="5975725" y="815800"/>
            <a:ext cx="2598300" cy="343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chemeClr val="accent1"/>
                </a:solidFill>
                <a:latin typeface="Georgia"/>
                <a:ea typeface="Georgia"/>
                <a:cs typeface="Georgia"/>
                <a:sym typeface="Georgia"/>
              </a:rPr>
              <a:t>Objectifs</a:t>
            </a:r>
            <a:r>
              <a:rPr lang="en-US" sz="1050" b="1" i="0" u="none" strike="noStrike" cap="none">
                <a:solidFill>
                  <a:schemeClr val="accent2"/>
                </a:solidFill>
                <a:latin typeface="Georgia"/>
                <a:ea typeface="Georgia"/>
                <a:cs typeface="Georgia"/>
                <a:sym typeface="Georgia"/>
              </a:rPr>
              <a:t/>
            </a:r>
            <a:br>
              <a:rPr lang="en-US" sz="1050" b="1" i="0" u="none" strike="noStrike" cap="none">
                <a:solidFill>
                  <a:schemeClr val="accent2"/>
                </a:solidFill>
                <a:latin typeface="Georgia"/>
                <a:ea typeface="Georgia"/>
                <a:cs typeface="Georgia"/>
                <a:sym typeface="Georgia"/>
              </a:rPr>
            </a:br>
            <a:endParaRPr sz="1050" b="1" i="0" u="none" strike="noStrike" cap="none">
              <a:solidFill>
                <a:schemeClr val="accent2"/>
              </a:solidFill>
              <a:latin typeface="Georgia"/>
              <a:ea typeface="Georgia"/>
              <a:cs typeface="Georgia"/>
              <a:sym typeface="Georgia"/>
            </a:endParaRPr>
          </a:p>
          <a:p>
            <a:pPr marL="457200" marR="0" lvl="0" indent="-295275" algn="l" rtl="0">
              <a:lnSpc>
                <a:spcPct val="100000"/>
              </a:lnSpc>
              <a:spcBef>
                <a:spcPts val="0"/>
              </a:spcBef>
              <a:spcAft>
                <a:spcPts val="0"/>
              </a:spcAft>
              <a:buClr>
                <a:schemeClr val="accent1"/>
              </a:buClr>
              <a:buSzPts val="1050"/>
              <a:buFont typeface="Georgia"/>
              <a:buAutoNum type="arabicPeriod"/>
            </a:pPr>
            <a:r>
              <a:rPr lang="en-US" sz="1050" b="0" i="0" u="none" strike="noStrike" cap="none">
                <a:solidFill>
                  <a:schemeClr val="accent2"/>
                </a:solidFill>
                <a:latin typeface="Georgia"/>
                <a:ea typeface="Georgia"/>
                <a:cs typeface="Georgia"/>
                <a:sym typeface="Georgia"/>
              </a:rPr>
              <a:t>Travailler avec des partenaires et des experts pour acquérir des compétences numériques fondamentales, spécialisées et de leadership afin de répondre aux attentes des Canadiens</a:t>
            </a:r>
            <a:br>
              <a:rPr lang="en-US" sz="1050" b="0" i="0" u="none" strike="noStrike" cap="none">
                <a:solidFill>
                  <a:schemeClr val="accent2"/>
                </a:solidFill>
                <a:latin typeface="Georgia"/>
                <a:ea typeface="Georgia"/>
                <a:cs typeface="Georgia"/>
                <a:sym typeface="Georgia"/>
              </a:rPr>
            </a:br>
            <a:r>
              <a:rPr lang="en-US" sz="1050" b="0" i="0" u="none" strike="noStrike" cap="none">
                <a:solidFill>
                  <a:schemeClr val="accent2"/>
                </a:solidFill>
                <a:latin typeface="Georgia"/>
                <a:ea typeface="Georgia"/>
                <a:cs typeface="Georgia"/>
                <a:sym typeface="Georgia"/>
              </a:rPr>
              <a:t> </a:t>
            </a:r>
            <a:endParaRPr sz="1050" b="0" i="0" u="none" strike="noStrike" cap="none">
              <a:solidFill>
                <a:schemeClr val="accent2"/>
              </a:solidFill>
              <a:latin typeface="Georgia"/>
              <a:ea typeface="Georgia"/>
              <a:cs typeface="Georgia"/>
              <a:sym typeface="Georgia"/>
            </a:endParaRPr>
          </a:p>
          <a:p>
            <a:pPr marL="457200" marR="0" lvl="0" indent="-295275" algn="l" rtl="0">
              <a:lnSpc>
                <a:spcPct val="100000"/>
              </a:lnSpc>
              <a:spcBef>
                <a:spcPts val="0"/>
              </a:spcBef>
              <a:spcAft>
                <a:spcPts val="0"/>
              </a:spcAft>
              <a:buClr>
                <a:schemeClr val="accent1"/>
              </a:buClr>
              <a:buSzPts val="1050"/>
              <a:buFont typeface="Georgia"/>
              <a:buAutoNum type="arabicPeriod"/>
            </a:pPr>
            <a:r>
              <a:rPr lang="en-US" sz="1050" b="0" i="0" u="none" strike="noStrike" cap="none">
                <a:solidFill>
                  <a:schemeClr val="accent2"/>
                </a:solidFill>
                <a:latin typeface="Georgia"/>
                <a:ea typeface="Georgia"/>
                <a:cs typeface="Georgia"/>
                <a:sym typeface="Georgia"/>
              </a:rPr>
              <a:t>Bâtir des communautés et des réseaux diversifiés et inclusifs pour soutenir l’apprentissage continu et social</a:t>
            </a:r>
            <a:br>
              <a:rPr lang="en-US" sz="1050" b="0" i="0" u="none" strike="noStrike" cap="none">
                <a:solidFill>
                  <a:schemeClr val="accent2"/>
                </a:solidFill>
                <a:latin typeface="Georgia"/>
                <a:ea typeface="Georgia"/>
                <a:cs typeface="Georgia"/>
                <a:sym typeface="Georgia"/>
              </a:rPr>
            </a:br>
            <a:endParaRPr sz="1050" b="0" i="0" u="none" strike="noStrike" cap="none">
              <a:solidFill>
                <a:schemeClr val="accent2"/>
              </a:solidFill>
              <a:latin typeface="Georgia"/>
              <a:ea typeface="Georgia"/>
              <a:cs typeface="Georgia"/>
              <a:sym typeface="Georgia"/>
            </a:endParaRPr>
          </a:p>
          <a:p>
            <a:pPr marL="457200" marR="0" lvl="0" indent="-295275" algn="l" rtl="0">
              <a:lnSpc>
                <a:spcPct val="100000"/>
              </a:lnSpc>
              <a:spcBef>
                <a:spcPts val="0"/>
              </a:spcBef>
              <a:spcAft>
                <a:spcPts val="0"/>
              </a:spcAft>
              <a:buClr>
                <a:schemeClr val="accent1"/>
              </a:buClr>
              <a:buSzPts val="1050"/>
              <a:buFont typeface="Georgia"/>
              <a:buAutoNum type="arabicPeriod"/>
            </a:pPr>
            <a:r>
              <a:rPr lang="en-US" sz="1050" b="0" i="0" u="none" strike="noStrike" cap="none">
                <a:solidFill>
                  <a:schemeClr val="accent2"/>
                </a:solidFill>
                <a:latin typeface="Georgia"/>
                <a:ea typeface="Georgia"/>
                <a:cs typeface="Georgia"/>
                <a:sym typeface="Georgia"/>
              </a:rPr>
              <a:t>La refocalisation d’apprentissage sur l’application pratique de la technique et des outils de demain </a:t>
            </a:r>
            <a:endParaRPr sz="1050" b="0" i="0" u="none" strike="noStrike" cap="none">
              <a:solidFill>
                <a:schemeClr val="accent2"/>
              </a:solidFill>
              <a:latin typeface="Georgia"/>
              <a:ea typeface="Georgia"/>
              <a:cs typeface="Georgia"/>
              <a:sym typeface="Georgia"/>
            </a:endParaRPr>
          </a:p>
        </p:txBody>
      </p:sp>
      <p:sp>
        <p:nvSpPr>
          <p:cNvPr id="169" name="Google Shape;169;p43"/>
          <p:cNvSpPr/>
          <p:nvPr/>
        </p:nvSpPr>
        <p:spPr>
          <a:xfrm>
            <a:off x="3077350" y="987275"/>
            <a:ext cx="150000" cy="150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3"/>
          <p:cNvSpPr/>
          <p:nvPr/>
        </p:nvSpPr>
        <p:spPr>
          <a:xfrm>
            <a:off x="5825725" y="987275"/>
            <a:ext cx="150000" cy="150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7"/>
          <p:cNvSpPr txBox="1">
            <a:spLocks noGrp="1"/>
          </p:cNvSpPr>
          <p:nvPr>
            <p:ph type="title"/>
          </p:nvPr>
        </p:nvSpPr>
        <p:spPr>
          <a:xfrm>
            <a:off x="320908" y="142875"/>
            <a:ext cx="8502300" cy="8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a:t>Excellence : Exemple de programme d’études sur la conception</a:t>
            </a:r>
            <a:endParaRPr sz="2400"/>
          </a:p>
        </p:txBody>
      </p:sp>
      <p:sp>
        <p:nvSpPr>
          <p:cNvPr id="470" name="Google Shape;470;p47"/>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346675"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1</a:t>
            </a:r>
            <a:endParaRPr>
              <a:solidFill>
                <a:schemeClr val="accent2"/>
              </a:solidFill>
              <a:latin typeface="Georgia"/>
              <a:ea typeface="Georgia"/>
              <a:cs typeface="Georgia"/>
              <a:sym typeface="Georgia"/>
            </a:endParaRPr>
          </a:p>
        </p:txBody>
      </p:sp>
      <p:sp>
        <p:nvSpPr>
          <p:cNvPr id="472" name="Google Shape;472;p47"/>
          <p:cNvSpPr/>
          <p:nvPr/>
        </p:nvSpPr>
        <p:spPr>
          <a:xfrm>
            <a:off x="346675"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2</a:t>
            </a:r>
            <a:endParaRPr>
              <a:solidFill>
                <a:schemeClr val="accent2"/>
              </a:solidFill>
              <a:latin typeface="Georgia"/>
              <a:ea typeface="Georgia"/>
              <a:cs typeface="Georgia"/>
              <a:sym typeface="Georgia"/>
            </a:endParaRPr>
          </a:p>
        </p:txBody>
      </p:sp>
      <p:sp>
        <p:nvSpPr>
          <p:cNvPr id="473" name="Google Shape;473;p47"/>
          <p:cNvSpPr/>
          <p:nvPr/>
        </p:nvSpPr>
        <p:spPr>
          <a:xfrm>
            <a:off x="346675"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3</a:t>
            </a:r>
            <a:endParaRPr>
              <a:solidFill>
                <a:schemeClr val="accent2"/>
              </a:solidFill>
              <a:latin typeface="Georgia"/>
              <a:ea typeface="Georgia"/>
              <a:cs typeface="Georgia"/>
              <a:sym typeface="Georgia"/>
            </a:endParaRPr>
          </a:p>
        </p:txBody>
      </p:sp>
      <p:sp>
        <p:nvSpPr>
          <p:cNvPr id="474" name="Google Shape;474;p47"/>
          <p:cNvSpPr/>
          <p:nvPr/>
        </p:nvSpPr>
        <p:spPr>
          <a:xfrm>
            <a:off x="346675"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4</a:t>
            </a:r>
            <a:endParaRPr>
              <a:solidFill>
                <a:schemeClr val="accent2"/>
              </a:solidFill>
              <a:latin typeface="Georgia"/>
              <a:ea typeface="Georgia"/>
              <a:cs typeface="Georgia"/>
              <a:sym typeface="Georgia"/>
            </a:endParaRPr>
          </a:p>
        </p:txBody>
      </p:sp>
      <p:sp>
        <p:nvSpPr>
          <p:cNvPr id="475" name="Google Shape;475;p47"/>
          <p:cNvSpPr/>
          <p:nvPr/>
        </p:nvSpPr>
        <p:spPr>
          <a:xfrm>
            <a:off x="346675" y="3484763"/>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5</a:t>
            </a:r>
            <a:endParaRPr>
              <a:solidFill>
                <a:schemeClr val="accent2"/>
              </a:solidFill>
              <a:latin typeface="Georgia"/>
              <a:ea typeface="Georgia"/>
              <a:cs typeface="Georgia"/>
              <a:sym typeface="Georgia"/>
            </a:endParaRPr>
          </a:p>
        </p:txBody>
      </p:sp>
      <p:sp>
        <p:nvSpPr>
          <p:cNvPr id="476" name="Google Shape;476;p47"/>
          <p:cNvSpPr/>
          <p:nvPr/>
        </p:nvSpPr>
        <p:spPr>
          <a:xfrm>
            <a:off x="4814950"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6</a:t>
            </a:r>
            <a:endParaRPr>
              <a:solidFill>
                <a:schemeClr val="accent2"/>
              </a:solidFill>
              <a:latin typeface="Georgia"/>
              <a:ea typeface="Georgia"/>
              <a:cs typeface="Georgia"/>
              <a:sym typeface="Georgia"/>
            </a:endParaRPr>
          </a:p>
        </p:txBody>
      </p:sp>
      <p:sp>
        <p:nvSpPr>
          <p:cNvPr id="477" name="Google Shape;477;p47"/>
          <p:cNvSpPr/>
          <p:nvPr/>
        </p:nvSpPr>
        <p:spPr>
          <a:xfrm>
            <a:off x="4814950" y="18821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7</a:t>
            </a:r>
            <a:endParaRPr>
              <a:solidFill>
                <a:schemeClr val="accent2"/>
              </a:solidFill>
              <a:latin typeface="Georgia"/>
              <a:ea typeface="Georgia"/>
              <a:cs typeface="Georgia"/>
              <a:sym typeface="Georgia"/>
            </a:endParaRPr>
          </a:p>
        </p:txBody>
      </p:sp>
      <p:sp>
        <p:nvSpPr>
          <p:cNvPr id="478" name="Google Shape;478;p47"/>
          <p:cNvSpPr/>
          <p:nvPr/>
        </p:nvSpPr>
        <p:spPr>
          <a:xfrm>
            <a:off x="4814950" y="2437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8</a:t>
            </a:r>
            <a:endParaRPr>
              <a:solidFill>
                <a:schemeClr val="accent2"/>
              </a:solidFill>
              <a:latin typeface="Georgia"/>
              <a:ea typeface="Georgia"/>
              <a:cs typeface="Georgia"/>
              <a:sym typeface="Georgia"/>
            </a:endParaRPr>
          </a:p>
        </p:txBody>
      </p:sp>
      <p:sp>
        <p:nvSpPr>
          <p:cNvPr id="479" name="Google Shape;479;p47"/>
          <p:cNvSpPr/>
          <p:nvPr/>
        </p:nvSpPr>
        <p:spPr>
          <a:xfrm>
            <a:off x="4814950" y="2993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2"/>
                </a:solidFill>
                <a:latin typeface="Georgia"/>
                <a:ea typeface="Georgia"/>
                <a:cs typeface="Georgia"/>
                <a:sym typeface="Georgia"/>
              </a:rPr>
              <a:t>9</a:t>
            </a:r>
            <a:endParaRPr>
              <a:solidFill>
                <a:schemeClr val="accent2"/>
              </a:solidFill>
              <a:latin typeface="Georgia"/>
              <a:ea typeface="Georgia"/>
              <a:cs typeface="Georgia"/>
              <a:sym typeface="Georgia"/>
            </a:endParaRPr>
          </a:p>
        </p:txBody>
      </p:sp>
      <p:sp>
        <p:nvSpPr>
          <p:cNvPr id="480" name="Google Shape;480;p47"/>
          <p:cNvSpPr txBox="1"/>
          <p:nvPr/>
        </p:nvSpPr>
        <p:spPr>
          <a:xfrm>
            <a:off x="728575" y="1234525"/>
            <a:ext cx="29715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Pensée conceptuelle</a:t>
            </a:r>
            <a:endParaRPr/>
          </a:p>
        </p:txBody>
      </p:sp>
      <p:sp>
        <p:nvSpPr>
          <p:cNvPr id="481" name="Google Shape;481;p47"/>
          <p:cNvSpPr txBox="1"/>
          <p:nvPr/>
        </p:nvSpPr>
        <p:spPr>
          <a:xfrm>
            <a:off x="728575" y="1795338"/>
            <a:ext cx="33606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Recherche en conception</a:t>
            </a:r>
            <a:endParaRPr>
              <a:solidFill>
                <a:schemeClr val="dk1"/>
              </a:solidFill>
            </a:endParaRPr>
          </a:p>
        </p:txBody>
      </p:sp>
      <p:sp>
        <p:nvSpPr>
          <p:cNvPr id="482" name="Google Shape;482;p47"/>
          <p:cNvSpPr txBox="1"/>
          <p:nvPr/>
        </p:nvSpPr>
        <p:spPr>
          <a:xfrm>
            <a:off x="728575" y="2345475"/>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Conception du contenu</a:t>
            </a:r>
            <a:endParaRPr>
              <a:solidFill>
                <a:schemeClr val="dk1"/>
              </a:solidFill>
            </a:endParaRPr>
          </a:p>
        </p:txBody>
      </p:sp>
      <p:sp>
        <p:nvSpPr>
          <p:cNvPr id="483" name="Google Shape;483;p47"/>
          <p:cNvSpPr txBox="1"/>
          <p:nvPr/>
        </p:nvSpPr>
        <p:spPr>
          <a:xfrm>
            <a:off x="728575" y="2900950"/>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Architecture de l’information</a:t>
            </a:r>
            <a:endParaRPr>
              <a:solidFill>
                <a:schemeClr val="dk1"/>
              </a:solidFill>
            </a:endParaRPr>
          </a:p>
        </p:txBody>
      </p:sp>
      <p:sp>
        <p:nvSpPr>
          <p:cNvPr id="484" name="Google Shape;484;p47"/>
          <p:cNvSpPr txBox="1"/>
          <p:nvPr/>
        </p:nvSpPr>
        <p:spPr>
          <a:xfrm>
            <a:off x="728575" y="3456413"/>
            <a:ext cx="36963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Conception du service</a:t>
            </a:r>
            <a:endParaRPr>
              <a:solidFill>
                <a:schemeClr val="dk1"/>
              </a:solidFill>
            </a:endParaRPr>
          </a:p>
        </p:txBody>
      </p:sp>
      <p:sp>
        <p:nvSpPr>
          <p:cNvPr id="485" name="Google Shape;485;p47"/>
          <p:cNvSpPr txBox="1"/>
          <p:nvPr/>
        </p:nvSpPr>
        <p:spPr>
          <a:xfrm>
            <a:off x="5196850" y="1234525"/>
            <a:ext cx="39120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Interface utilisateur</a:t>
            </a:r>
            <a:endParaRPr>
              <a:solidFill>
                <a:schemeClr val="dk1"/>
              </a:solidFill>
            </a:endParaRPr>
          </a:p>
        </p:txBody>
      </p:sp>
      <p:sp>
        <p:nvSpPr>
          <p:cNvPr id="486" name="Google Shape;486;p47"/>
          <p:cNvSpPr txBox="1"/>
          <p:nvPr/>
        </p:nvSpPr>
        <p:spPr>
          <a:xfrm>
            <a:off x="5278500" y="1836050"/>
            <a:ext cx="3696300" cy="6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Conception d’interaction</a:t>
            </a:r>
            <a:endParaRPr>
              <a:solidFill>
                <a:schemeClr val="dk1"/>
              </a:solidFill>
            </a:endParaRPr>
          </a:p>
        </p:txBody>
      </p:sp>
      <p:sp>
        <p:nvSpPr>
          <p:cNvPr id="487" name="Google Shape;487;p47"/>
          <p:cNvSpPr txBox="1"/>
          <p:nvPr/>
        </p:nvSpPr>
        <p:spPr>
          <a:xfrm>
            <a:off x="5278500" y="2435025"/>
            <a:ext cx="38655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Visualisation de données</a:t>
            </a:r>
            <a:endParaRPr>
              <a:solidFill>
                <a:schemeClr val="dk1"/>
              </a:solidFill>
            </a:endParaRPr>
          </a:p>
        </p:txBody>
      </p:sp>
      <p:sp>
        <p:nvSpPr>
          <p:cNvPr id="488" name="Google Shape;488;p47"/>
          <p:cNvSpPr txBox="1"/>
          <p:nvPr/>
        </p:nvSpPr>
        <p:spPr>
          <a:xfrm>
            <a:off x="5278500" y="2993038"/>
            <a:ext cx="31905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Essais de convivialité</a:t>
            </a:r>
            <a:endParaRPr>
              <a:solidFill>
                <a:schemeClr val="dk1"/>
              </a:solidFill>
            </a:endParaRPr>
          </a:p>
        </p:txBody>
      </p:sp>
      <p:sp>
        <p:nvSpPr>
          <p:cNvPr id="489" name="Google Shape;489;p47"/>
          <p:cNvSpPr/>
          <p:nvPr/>
        </p:nvSpPr>
        <p:spPr>
          <a:xfrm>
            <a:off x="4814950" y="3548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2"/>
              </a:solidFill>
              <a:latin typeface="Georgia"/>
              <a:ea typeface="Georgia"/>
              <a:cs typeface="Georgia"/>
              <a:sym typeface="Georgia"/>
            </a:endParaRPr>
          </a:p>
        </p:txBody>
      </p:sp>
      <p:sp>
        <p:nvSpPr>
          <p:cNvPr id="490" name="Google Shape;490;p47"/>
          <p:cNvSpPr txBox="1"/>
          <p:nvPr/>
        </p:nvSpPr>
        <p:spPr>
          <a:xfrm>
            <a:off x="4814950" y="3548525"/>
            <a:ext cx="3819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Georgia"/>
                <a:ea typeface="Georgia"/>
                <a:cs typeface="Georgia"/>
                <a:sym typeface="Georgia"/>
              </a:rPr>
              <a:t>10</a:t>
            </a:r>
            <a:endParaRPr sz="1200">
              <a:latin typeface="Georgia"/>
              <a:ea typeface="Georgia"/>
              <a:cs typeface="Georgia"/>
              <a:sym typeface="Georgia"/>
            </a:endParaRPr>
          </a:p>
        </p:txBody>
      </p:sp>
      <p:sp>
        <p:nvSpPr>
          <p:cNvPr id="491" name="Google Shape;491;p47"/>
          <p:cNvSpPr txBox="1"/>
          <p:nvPr/>
        </p:nvSpPr>
        <p:spPr>
          <a:xfrm>
            <a:off x="5278500" y="3502475"/>
            <a:ext cx="3438000" cy="8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3F3F3F"/>
                </a:solidFill>
                <a:latin typeface="Georgia"/>
                <a:ea typeface="Georgia"/>
                <a:cs typeface="Georgia"/>
                <a:sym typeface="Georgia"/>
              </a:rPr>
              <a:t>Prototype</a:t>
            </a:r>
            <a:endParaRPr>
              <a:solidFill>
                <a:schemeClr val="dk1"/>
              </a:solidFill>
            </a:endParaRP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425400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4"/>
          <p:cNvSpPr txBox="1">
            <a:spLocks noGrp="1"/>
          </p:cNvSpPr>
          <p:nvPr>
            <p:ph type="title"/>
          </p:nvPr>
        </p:nvSpPr>
        <p:spPr>
          <a:xfrm>
            <a:off x="349481" y="177539"/>
            <a:ext cx="8094300" cy="1309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sz="5600">
                <a:solidFill>
                  <a:srgbClr val="4E5B73"/>
                </a:solidFill>
              </a:rPr>
              <a:t>Pourquoi numérique?</a:t>
            </a:r>
            <a:endParaRPr sz="5600">
              <a:solidFill>
                <a:srgbClr val="4E5B73"/>
              </a:solidFill>
            </a:endParaRPr>
          </a:p>
          <a:p>
            <a:pPr marL="0" lvl="0" indent="0" algn="l" rtl="0">
              <a:lnSpc>
                <a:spcPct val="90000"/>
              </a:lnSpc>
              <a:spcBef>
                <a:spcPts val="0"/>
              </a:spcBef>
              <a:spcAft>
                <a:spcPts val="0"/>
              </a:spcAft>
              <a:buClr>
                <a:schemeClr val="dk1"/>
              </a:buClr>
              <a:buSzPts val="2800"/>
              <a:buFont typeface="Georgia"/>
              <a:buNone/>
            </a:pPr>
            <a:endParaRPr>
              <a:solidFill>
                <a:schemeClr val="dk1"/>
              </a:solidFill>
            </a:endParaRPr>
          </a:p>
        </p:txBody>
      </p:sp>
      <p:sp>
        <p:nvSpPr>
          <p:cNvPr id="176" name="Google Shape;176;p44"/>
          <p:cNvSpPr txBox="1"/>
          <p:nvPr/>
        </p:nvSpPr>
        <p:spPr>
          <a:xfrm>
            <a:off x="294563" y="965344"/>
            <a:ext cx="7847100" cy="559200"/>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700"/>
              <a:buFont typeface="Arial"/>
              <a:buNone/>
            </a:pPr>
            <a:r>
              <a:rPr lang="en-US" sz="1700" b="1" i="0" u="none" strike="noStrike" cap="none">
                <a:solidFill>
                  <a:srgbClr val="3F2A56"/>
                </a:solidFill>
                <a:latin typeface="Georgia"/>
                <a:ea typeface="Georgia"/>
                <a:cs typeface="Georgia"/>
                <a:sym typeface="Georgia"/>
              </a:rPr>
              <a:t>Le context opérationnel du secteur publique se caractérise par des </a:t>
            </a:r>
            <a:r>
              <a:rPr lang="en-US" sz="1700" b="1" i="0" u="none" strike="noStrike" cap="none">
                <a:solidFill>
                  <a:schemeClr val="accent3"/>
                </a:solidFill>
                <a:latin typeface="Georgia"/>
                <a:ea typeface="Georgia"/>
                <a:cs typeface="Georgia"/>
                <a:sym typeface="Georgia"/>
              </a:rPr>
              <a:t>perturbations continues...</a:t>
            </a:r>
            <a:endParaRPr sz="1700" b="1" i="0" u="none" strike="noStrike" cap="none">
              <a:solidFill>
                <a:schemeClr val="accent3"/>
              </a:solidFill>
              <a:latin typeface="Georgia"/>
              <a:ea typeface="Georgia"/>
              <a:cs typeface="Georgia"/>
              <a:sym typeface="Georgia"/>
            </a:endParaRPr>
          </a:p>
        </p:txBody>
      </p:sp>
      <p:grpSp>
        <p:nvGrpSpPr>
          <p:cNvPr id="177" name="Google Shape;177;p44"/>
          <p:cNvGrpSpPr/>
          <p:nvPr/>
        </p:nvGrpSpPr>
        <p:grpSpPr>
          <a:xfrm>
            <a:off x="1525332" y="2706741"/>
            <a:ext cx="1597052" cy="1498300"/>
            <a:chOff x="17945969" y="2417704"/>
            <a:chExt cx="2834700" cy="2893048"/>
          </a:xfrm>
        </p:grpSpPr>
        <p:sp>
          <p:nvSpPr>
            <p:cNvPr id="178" name="Google Shape;178;p44"/>
            <p:cNvSpPr/>
            <p:nvPr/>
          </p:nvSpPr>
          <p:spPr>
            <a:xfrm>
              <a:off x="18067309" y="2417704"/>
              <a:ext cx="2592000" cy="2592000"/>
            </a:xfrm>
            <a:prstGeom prst="ellipse">
              <a:avLst/>
            </a:prstGeom>
            <a:solidFill>
              <a:srgbClr val="FFFFFF"/>
            </a:solidFill>
            <a:ln w="38100" cap="flat" cmpd="sng">
              <a:solidFill>
                <a:srgbClr val="C48E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200"/>
                <a:buFont typeface="Arial"/>
                <a:buNone/>
              </a:pPr>
              <a:endParaRPr sz="7200" b="0" i="0" u="none" strike="noStrike" cap="none">
                <a:solidFill>
                  <a:srgbClr val="FFFFFF"/>
                </a:solidFill>
                <a:latin typeface="Arial"/>
                <a:ea typeface="Arial"/>
                <a:cs typeface="Arial"/>
                <a:sym typeface="Arial"/>
              </a:endParaRPr>
            </a:p>
          </p:txBody>
        </p:sp>
        <p:sp>
          <p:nvSpPr>
            <p:cNvPr id="179" name="Google Shape;179;p44"/>
            <p:cNvSpPr txBox="1"/>
            <p:nvPr/>
          </p:nvSpPr>
          <p:spPr>
            <a:xfrm>
              <a:off x="17945969" y="2557651"/>
              <a:ext cx="2834700" cy="27531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L’économie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de partage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atteindra une </a:t>
              </a:r>
              <a:endParaRPr sz="1000" b="1"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valeur de 335 G$ </a:t>
              </a:r>
              <a:endParaRPr sz="1000" b="1"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en 2025</a:t>
              </a:r>
              <a:r>
                <a:rPr lang="en-US" sz="1000" b="0" i="0" u="none" strike="noStrike" cap="none">
                  <a:solidFill>
                    <a:srgbClr val="3F3F3F"/>
                  </a:solidFill>
                  <a:latin typeface="Arial"/>
                  <a:ea typeface="Arial"/>
                  <a:cs typeface="Arial"/>
                  <a:sym typeface="Arial"/>
                </a:rPr>
                <a:t>, alors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qu’elle s’élevait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à 15 G$ en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2014</a:t>
              </a:r>
              <a:endParaRPr sz="1000" b="0" i="0" u="none" strike="noStrike" cap="none">
                <a:solidFill>
                  <a:srgbClr val="3F3F3F"/>
                </a:solidFill>
                <a:latin typeface="Arial"/>
                <a:ea typeface="Arial"/>
                <a:cs typeface="Arial"/>
                <a:sym typeface="Arial"/>
              </a:endParaRPr>
            </a:p>
          </p:txBody>
        </p:sp>
      </p:grpSp>
      <p:pic>
        <p:nvPicPr>
          <p:cNvPr id="180" name="Google Shape;180;p44"/>
          <p:cNvPicPr preferRelativeResize="0"/>
          <p:nvPr/>
        </p:nvPicPr>
        <p:blipFill rotWithShape="1">
          <a:blip r:embed="rId3">
            <a:alphaModFix/>
          </a:blip>
          <a:srcRect l="54620" t="25103" r="32417" b="61920"/>
          <a:stretch/>
        </p:blipFill>
        <p:spPr>
          <a:xfrm>
            <a:off x="999637" y="2036100"/>
            <a:ext cx="785400" cy="785400"/>
          </a:xfrm>
          <a:prstGeom prst="ellipse">
            <a:avLst/>
          </a:prstGeom>
          <a:noFill/>
          <a:ln>
            <a:noFill/>
          </a:ln>
        </p:spPr>
      </p:pic>
      <p:grpSp>
        <p:nvGrpSpPr>
          <p:cNvPr id="181" name="Google Shape;181;p44"/>
          <p:cNvGrpSpPr/>
          <p:nvPr/>
        </p:nvGrpSpPr>
        <p:grpSpPr>
          <a:xfrm>
            <a:off x="4020685" y="2644535"/>
            <a:ext cx="1483445" cy="1466799"/>
            <a:chOff x="3811010" y="4519006"/>
            <a:chExt cx="2991900" cy="2992486"/>
          </a:xfrm>
        </p:grpSpPr>
        <p:sp>
          <p:nvSpPr>
            <p:cNvPr id="182" name="Google Shape;182;p44"/>
            <p:cNvSpPr/>
            <p:nvPr/>
          </p:nvSpPr>
          <p:spPr>
            <a:xfrm>
              <a:off x="3888803" y="4519006"/>
              <a:ext cx="2891099" cy="2891099"/>
            </a:xfrm>
            <a:prstGeom prst="ellipse">
              <a:avLst/>
            </a:prstGeom>
            <a:solidFill>
              <a:srgbClr val="FFFFFF"/>
            </a:solidFill>
            <a:ln w="38100" cap="flat" cmpd="sng">
              <a:solidFill>
                <a:srgbClr val="4E5B7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200"/>
                <a:buFont typeface="Arial"/>
                <a:buNone/>
              </a:pPr>
              <a:endParaRPr sz="7200" b="0" i="0" u="none" strike="noStrike" cap="none">
                <a:solidFill>
                  <a:srgbClr val="FFFFFF"/>
                </a:solidFill>
                <a:latin typeface="Arial"/>
                <a:ea typeface="Arial"/>
                <a:cs typeface="Arial"/>
                <a:sym typeface="Arial"/>
              </a:endParaRPr>
            </a:p>
          </p:txBody>
        </p:sp>
        <p:sp>
          <p:nvSpPr>
            <p:cNvPr id="183" name="Google Shape;183;p44"/>
            <p:cNvSpPr txBox="1"/>
            <p:nvPr/>
          </p:nvSpPr>
          <p:spPr>
            <a:xfrm>
              <a:off x="3811010" y="4620392"/>
              <a:ext cx="2991900" cy="289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3F3F3F"/>
                  </a:solidFill>
                  <a:latin typeface="Arial"/>
                  <a:ea typeface="Arial"/>
                  <a:cs typeface="Arial"/>
                  <a:sym typeface="Arial"/>
                </a:rPr>
                <a:t>  </a:t>
              </a:r>
              <a:r>
                <a:rPr lang="en-US" sz="1000" b="0" i="0" u="none" strike="noStrike" cap="none">
                  <a:solidFill>
                    <a:srgbClr val="3F3F3F"/>
                  </a:solidFill>
                  <a:latin typeface="Arial"/>
                  <a:ea typeface="Arial"/>
                  <a:cs typeface="Arial"/>
                  <a:sym typeface="Arial"/>
                </a:rPr>
                <a:t>Les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quatre entreprises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ayant la plus grande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valeur en 2018 (Google, Amazon, Microsoft,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Apple) </a:t>
              </a:r>
              <a:r>
                <a:rPr lang="en-US" sz="1000" b="1" i="0" u="none" strike="noStrike" cap="none">
                  <a:solidFill>
                    <a:srgbClr val="3F3F3F"/>
                  </a:solidFill>
                  <a:latin typeface="Arial"/>
                  <a:ea typeface="Arial"/>
                  <a:cs typeface="Arial"/>
                  <a:sym typeface="Arial"/>
                </a:rPr>
                <a:t>ne faisaient </a:t>
              </a:r>
              <a:endParaRPr sz="1000" b="1"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pas partie du </a:t>
              </a:r>
              <a:endParaRPr sz="1000" b="1"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top 12</a:t>
              </a:r>
              <a:r>
                <a:rPr lang="en-US" sz="1000" b="0" i="0" u="none" strike="noStrike" cap="none">
                  <a:solidFill>
                    <a:srgbClr val="3F3F3F"/>
                  </a:solidFill>
                  <a:latin typeface="Arial"/>
                  <a:ea typeface="Arial"/>
                  <a:cs typeface="Arial"/>
                  <a:sym typeface="Arial"/>
                </a:rPr>
                <a:t> en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3F3F3F"/>
                  </a:solidFill>
                  <a:latin typeface="Arial"/>
                  <a:ea typeface="Arial"/>
                  <a:cs typeface="Arial"/>
                  <a:sym typeface="Arial"/>
                </a:rPr>
                <a:t>2000</a:t>
              </a:r>
              <a:endParaRPr sz="600" b="0" i="0" u="none" strike="noStrike" cap="none">
                <a:solidFill>
                  <a:srgbClr val="3F3F3F"/>
                </a:solidFill>
                <a:latin typeface="Arial"/>
                <a:ea typeface="Arial"/>
                <a:cs typeface="Arial"/>
                <a:sym typeface="Arial"/>
              </a:endParaRPr>
            </a:p>
          </p:txBody>
        </p:sp>
      </p:grpSp>
      <p:pic>
        <p:nvPicPr>
          <p:cNvPr id="184" name="Google Shape;184;p44"/>
          <p:cNvPicPr preferRelativeResize="0"/>
          <p:nvPr/>
        </p:nvPicPr>
        <p:blipFill rotWithShape="1">
          <a:blip r:embed="rId4">
            <a:alphaModFix/>
          </a:blip>
          <a:srcRect l="58609" t="63229" r="20694" b="5729"/>
          <a:stretch/>
        </p:blipFill>
        <p:spPr>
          <a:xfrm>
            <a:off x="3316397" y="2039719"/>
            <a:ext cx="785400" cy="785400"/>
          </a:xfrm>
          <a:prstGeom prst="ellipse">
            <a:avLst/>
          </a:prstGeom>
          <a:noFill/>
          <a:ln>
            <a:noFill/>
          </a:ln>
        </p:spPr>
      </p:pic>
      <p:grpSp>
        <p:nvGrpSpPr>
          <p:cNvPr id="185" name="Google Shape;185;p44"/>
          <p:cNvGrpSpPr/>
          <p:nvPr/>
        </p:nvGrpSpPr>
        <p:grpSpPr>
          <a:xfrm>
            <a:off x="6672774" y="2655385"/>
            <a:ext cx="1377920" cy="1406253"/>
            <a:chOff x="18067309" y="2417704"/>
            <a:chExt cx="2592000" cy="2592000"/>
          </a:xfrm>
        </p:grpSpPr>
        <p:sp>
          <p:nvSpPr>
            <p:cNvPr id="186" name="Google Shape;186;p44"/>
            <p:cNvSpPr/>
            <p:nvPr/>
          </p:nvSpPr>
          <p:spPr>
            <a:xfrm>
              <a:off x="18067309" y="2417704"/>
              <a:ext cx="2592000" cy="2592000"/>
            </a:xfrm>
            <a:prstGeom prst="ellipse">
              <a:avLst/>
            </a:prstGeom>
            <a:solidFill>
              <a:srgbClr val="FFFFFF"/>
            </a:solidFill>
            <a:ln w="38100" cap="flat" cmpd="sng">
              <a:solidFill>
                <a:srgbClr val="C48E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200"/>
                <a:buFont typeface="Arial"/>
                <a:buNone/>
              </a:pPr>
              <a:endParaRPr sz="7200" b="0" i="0" u="none" strike="noStrike" cap="none">
                <a:solidFill>
                  <a:srgbClr val="FFFFFF"/>
                </a:solidFill>
                <a:latin typeface="Arial"/>
                <a:ea typeface="Arial"/>
                <a:cs typeface="Arial"/>
                <a:sym typeface="Arial"/>
              </a:endParaRPr>
            </a:p>
          </p:txBody>
        </p:sp>
        <p:sp>
          <p:nvSpPr>
            <p:cNvPr id="187" name="Google Shape;187;p44"/>
            <p:cNvSpPr txBox="1"/>
            <p:nvPr/>
          </p:nvSpPr>
          <p:spPr>
            <a:xfrm>
              <a:off x="18207584" y="2753855"/>
              <a:ext cx="2311500" cy="1886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rgbClr val="3F3F3F"/>
                  </a:solidFill>
                  <a:latin typeface="Arial"/>
                  <a:ea typeface="Arial"/>
                  <a:cs typeface="Arial"/>
                  <a:sym typeface="Arial"/>
                </a:rPr>
                <a:t>~42 %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rgbClr val="3F3F3F"/>
                  </a:solidFill>
                  <a:latin typeface="Arial"/>
                  <a:ea typeface="Arial"/>
                  <a:cs typeface="Arial"/>
                  <a:sym typeface="Arial"/>
                </a:rPr>
                <a:t>des emplois au Canada </a:t>
              </a:r>
              <a:r>
                <a:rPr lang="en-US" sz="1000" b="1" i="0" u="none" strike="noStrike" cap="none">
                  <a:solidFill>
                    <a:srgbClr val="3F3F3F"/>
                  </a:solidFill>
                  <a:latin typeface="Arial"/>
                  <a:ea typeface="Arial"/>
                  <a:cs typeface="Arial"/>
                  <a:sym typeface="Arial"/>
                </a:rPr>
                <a:t>risquent fortement</a:t>
              </a:r>
              <a:r>
                <a:rPr lang="en-US" sz="1000" b="0" i="0" u="none" strike="noStrike" cap="none">
                  <a:solidFill>
                    <a:srgbClr val="3F3F3F"/>
                  </a:solidFill>
                  <a:latin typeface="Arial"/>
                  <a:ea typeface="Arial"/>
                  <a:cs typeface="Arial"/>
                  <a:sym typeface="Arial"/>
                </a:rPr>
                <a:t> d’être automatisés </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rgbClr val="3F3F3F"/>
                  </a:solidFill>
                  <a:latin typeface="Arial"/>
                  <a:ea typeface="Arial"/>
                  <a:cs typeface="Arial"/>
                  <a:sym typeface="Arial"/>
                </a:rPr>
                <a:t>d’ici 2040</a:t>
              </a:r>
              <a:endParaRPr sz="10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3F3F3F"/>
                </a:solidFill>
                <a:latin typeface="Arial"/>
                <a:ea typeface="Arial"/>
                <a:cs typeface="Arial"/>
                <a:sym typeface="Arial"/>
              </a:endParaRPr>
            </a:p>
          </p:txBody>
        </p:sp>
      </p:grpSp>
      <p:pic>
        <p:nvPicPr>
          <p:cNvPr id="188" name="Google Shape;188;p44" descr="https://pixabay.com/get/ee37b3062df41c22d2524518a34d4693e570e4d711ac104490f2c470a3e9b6bc/it-business-722950_1280.png"/>
          <p:cNvPicPr preferRelativeResize="0"/>
          <p:nvPr/>
        </p:nvPicPr>
        <p:blipFill rotWithShape="1">
          <a:blip r:embed="rId5">
            <a:alphaModFix/>
          </a:blip>
          <a:srcRect l="40552" t="60615" r="40367" b="20307"/>
          <a:stretch/>
        </p:blipFill>
        <p:spPr>
          <a:xfrm>
            <a:off x="5810194" y="1990528"/>
            <a:ext cx="876620" cy="876620"/>
          </a:xfrm>
          <a:prstGeom prst="rect">
            <a:avLst/>
          </a:prstGeom>
          <a:noFill/>
          <a:ln>
            <a:noFill/>
          </a:ln>
        </p:spPr>
      </p:pic>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txBox="1">
            <a:spLocks noGrp="1"/>
          </p:cNvSpPr>
          <p:nvPr>
            <p:ph type="title"/>
          </p:nvPr>
        </p:nvSpPr>
        <p:spPr>
          <a:xfrm>
            <a:off x="320908" y="142875"/>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700"/>
              <a:buNone/>
            </a:pPr>
            <a:endParaRPr/>
          </a:p>
        </p:txBody>
      </p:sp>
      <p:sp>
        <p:nvSpPr>
          <p:cNvPr id="194" name="Google Shape;194;p45"/>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Clr>
                <a:schemeClr val="dk1"/>
              </a:buClr>
              <a:buSzPts val="700"/>
              <a:buNone/>
            </a:pPr>
            <a:endParaRPr/>
          </a:p>
        </p:txBody>
      </p:sp>
      <p:pic>
        <p:nvPicPr>
          <p:cNvPr id="195" name="Google Shape;195;p45"/>
          <p:cNvPicPr preferRelativeResize="0"/>
          <p:nvPr/>
        </p:nvPicPr>
        <p:blipFill rotWithShape="1">
          <a:blip r:embed="rId3">
            <a:alphaModFix/>
          </a:blip>
          <a:srcRect/>
          <a:stretch/>
        </p:blipFill>
        <p:spPr>
          <a:xfrm>
            <a:off x="3035" y="0"/>
            <a:ext cx="9144000" cy="5143500"/>
          </a:xfrm>
          <a:prstGeom prst="rect">
            <a:avLst/>
          </a:prstGeom>
          <a:noFill/>
          <a:ln>
            <a:noFill/>
          </a:ln>
        </p:spPr>
      </p:pic>
      <p:pic>
        <p:nvPicPr>
          <p:cNvPr id="196" name="Google Shape;196;p45"/>
          <p:cNvPicPr preferRelativeResize="0"/>
          <p:nvPr/>
        </p:nvPicPr>
        <p:blipFill rotWithShape="1">
          <a:blip r:embed="rId4">
            <a:alphaModFix/>
          </a:blip>
          <a:srcRect/>
          <a:stretch/>
        </p:blipFill>
        <p:spPr>
          <a:xfrm>
            <a:off x="671512" y="1486852"/>
            <a:ext cx="7724775" cy="1438275"/>
          </a:xfrm>
          <a:prstGeom prst="rect">
            <a:avLst/>
          </a:prstGeom>
          <a:noFill/>
          <a:ln>
            <a:noFill/>
          </a:ln>
        </p:spPr>
      </p:pic>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a:spLocks noGrp="1"/>
          </p:cNvSpPr>
          <p:nvPr>
            <p:ph type="title"/>
          </p:nvPr>
        </p:nvSpPr>
        <p:spPr>
          <a:xfrm>
            <a:off x="320900" y="142875"/>
            <a:ext cx="7629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t>Inspiré des normes numériques du gouvernement du Canada </a:t>
            </a:r>
            <a:endParaRPr/>
          </a:p>
        </p:txBody>
      </p:sp>
      <p:sp>
        <p:nvSpPr>
          <p:cNvPr id="203" name="Google Shape;203;p46"/>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6"/>
          <p:cNvSpPr/>
          <p:nvPr/>
        </p:nvSpPr>
        <p:spPr>
          <a:xfrm>
            <a:off x="320900" y="11981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1</a:t>
            </a:r>
            <a:endParaRPr sz="1400" b="0" i="0" u="none" strike="noStrike" cap="none">
              <a:solidFill>
                <a:schemeClr val="accent2"/>
              </a:solidFill>
              <a:latin typeface="Georgia"/>
              <a:ea typeface="Georgia"/>
              <a:cs typeface="Georgia"/>
              <a:sym typeface="Georgia"/>
            </a:endParaRPr>
          </a:p>
        </p:txBody>
      </p:sp>
      <p:sp>
        <p:nvSpPr>
          <p:cNvPr id="205" name="Google Shape;205;p46"/>
          <p:cNvSpPr/>
          <p:nvPr/>
        </p:nvSpPr>
        <p:spPr>
          <a:xfrm>
            <a:off x="320900" y="17536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2</a:t>
            </a:r>
            <a:endParaRPr sz="1400" b="0" i="0" u="none" strike="noStrike" cap="none">
              <a:solidFill>
                <a:schemeClr val="accent2"/>
              </a:solidFill>
              <a:latin typeface="Georgia"/>
              <a:ea typeface="Georgia"/>
              <a:cs typeface="Georgia"/>
              <a:sym typeface="Georgia"/>
            </a:endParaRPr>
          </a:p>
        </p:txBody>
      </p:sp>
      <p:sp>
        <p:nvSpPr>
          <p:cNvPr id="206" name="Google Shape;206;p46"/>
          <p:cNvSpPr/>
          <p:nvPr/>
        </p:nvSpPr>
        <p:spPr>
          <a:xfrm>
            <a:off x="320900" y="23091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3</a:t>
            </a:r>
            <a:endParaRPr sz="1400" b="0" i="0" u="none" strike="noStrike" cap="none">
              <a:solidFill>
                <a:schemeClr val="accent2"/>
              </a:solidFill>
              <a:latin typeface="Georgia"/>
              <a:ea typeface="Georgia"/>
              <a:cs typeface="Georgia"/>
              <a:sym typeface="Georgia"/>
            </a:endParaRPr>
          </a:p>
        </p:txBody>
      </p:sp>
      <p:sp>
        <p:nvSpPr>
          <p:cNvPr id="207" name="Google Shape;207;p46"/>
          <p:cNvSpPr/>
          <p:nvPr/>
        </p:nvSpPr>
        <p:spPr>
          <a:xfrm>
            <a:off x="320900" y="28646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4</a:t>
            </a:r>
            <a:endParaRPr sz="1400" b="0" i="0" u="none" strike="noStrike" cap="none">
              <a:solidFill>
                <a:schemeClr val="accent2"/>
              </a:solidFill>
              <a:latin typeface="Georgia"/>
              <a:ea typeface="Georgia"/>
              <a:cs typeface="Georgia"/>
              <a:sym typeface="Georgia"/>
            </a:endParaRPr>
          </a:p>
        </p:txBody>
      </p:sp>
      <p:sp>
        <p:nvSpPr>
          <p:cNvPr id="208" name="Google Shape;208;p46"/>
          <p:cNvSpPr/>
          <p:nvPr/>
        </p:nvSpPr>
        <p:spPr>
          <a:xfrm>
            <a:off x="320900" y="34200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5</a:t>
            </a:r>
            <a:endParaRPr sz="1400" b="0" i="0" u="none" strike="noStrike" cap="none">
              <a:solidFill>
                <a:schemeClr val="accent2"/>
              </a:solidFill>
              <a:latin typeface="Georgia"/>
              <a:ea typeface="Georgia"/>
              <a:cs typeface="Georgia"/>
              <a:sym typeface="Georgia"/>
            </a:endParaRPr>
          </a:p>
        </p:txBody>
      </p:sp>
      <p:sp>
        <p:nvSpPr>
          <p:cNvPr id="209" name="Google Shape;209;p46"/>
          <p:cNvSpPr/>
          <p:nvPr/>
        </p:nvSpPr>
        <p:spPr>
          <a:xfrm>
            <a:off x="4867450" y="11981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6</a:t>
            </a:r>
            <a:endParaRPr sz="1400" b="0" i="0" u="none" strike="noStrike" cap="none">
              <a:solidFill>
                <a:schemeClr val="accent2"/>
              </a:solidFill>
              <a:latin typeface="Georgia"/>
              <a:ea typeface="Georgia"/>
              <a:cs typeface="Georgia"/>
              <a:sym typeface="Georgia"/>
            </a:endParaRPr>
          </a:p>
        </p:txBody>
      </p:sp>
      <p:sp>
        <p:nvSpPr>
          <p:cNvPr id="210" name="Google Shape;210;p46"/>
          <p:cNvSpPr/>
          <p:nvPr/>
        </p:nvSpPr>
        <p:spPr>
          <a:xfrm>
            <a:off x="4867450" y="17536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7</a:t>
            </a:r>
            <a:endParaRPr sz="1400" b="0" i="0" u="none" strike="noStrike" cap="none">
              <a:solidFill>
                <a:schemeClr val="accent2"/>
              </a:solidFill>
              <a:latin typeface="Georgia"/>
              <a:ea typeface="Georgia"/>
              <a:cs typeface="Georgia"/>
              <a:sym typeface="Georgia"/>
            </a:endParaRPr>
          </a:p>
        </p:txBody>
      </p:sp>
      <p:sp>
        <p:nvSpPr>
          <p:cNvPr id="211" name="Google Shape;211;p46"/>
          <p:cNvSpPr/>
          <p:nvPr/>
        </p:nvSpPr>
        <p:spPr>
          <a:xfrm>
            <a:off x="4867450" y="23091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8</a:t>
            </a:r>
            <a:endParaRPr sz="1400" b="0" i="0" u="none" strike="noStrike" cap="none">
              <a:solidFill>
                <a:schemeClr val="accent2"/>
              </a:solidFill>
              <a:latin typeface="Georgia"/>
              <a:ea typeface="Georgia"/>
              <a:cs typeface="Georgia"/>
              <a:sym typeface="Georgia"/>
            </a:endParaRPr>
          </a:p>
        </p:txBody>
      </p:sp>
      <p:sp>
        <p:nvSpPr>
          <p:cNvPr id="212" name="Google Shape;212;p46"/>
          <p:cNvSpPr/>
          <p:nvPr/>
        </p:nvSpPr>
        <p:spPr>
          <a:xfrm>
            <a:off x="4867450" y="29106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9</a:t>
            </a:r>
            <a:endParaRPr sz="1400" b="0" i="0" u="none" strike="noStrike" cap="none">
              <a:solidFill>
                <a:schemeClr val="accent2"/>
              </a:solidFill>
              <a:latin typeface="Georgia"/>
              <a:ea typeface="Georgia"/>
              <a:cs typeface="Georgia"/>
              <a:sym typeface="Georgia"/>
            </a:endParaRPr>
          </a:p>
        </p:txBody>
      </p:sp>
      <p:sp>
        <p:nvSpPr>
          <p:cNvPr id="213" name="Google Shape;213;p46"/>
          <p:cNvSpPr txBox="1"/>
          <p:nvPr/>
        </p:nvSpPr>
        <p:spPr>
          <a:xfrm>
            <a:off x="702800" y="1152125"/>
            <a:ext cx="35130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Concevoir avec les utilisateurs</a:t>
            </a:r>
            <a:endParaRPr sz="1400" b="0" i="0" u="none" strike="noStrike" cap="none">
              <a:solidFill>
                <a:srgbClr val="000000"/>
              </a:solidFill>
              <a:latin typeface="Arial"/>
              <a:ea typeface="Arial"/>
              <a:cs typeface="Arial"/>
              <a:sym typeface="Arial"/>
            </a:endParaRPr>
          </a:p>
        </p:txBody>
      </p:sp>
      <p:sp>
        <p:nvSpPr>
          <p:cNvPr id="214" name="Google Shape;214;p46"/>
          <p:cNvSpPr txBox="1"/>
          <p:nvPr/>
        </p:nvSpPr>
        <p:spPr>
          <a:xfrm>
            <a:off x="702800" y="1649282"/>
            <a:ext cx="3950100" cy="60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Effectuer régulièrement des itérations et des améliorations</a:t>
            </a:r>
            <a:endParaRPr sz="1400" b="0" i="0" u="none" strike="noStrike" cap="none">
              <a:solidFill>
                <a:schemeClr val="dk1"/>
              </a:solidFill>
              <a:latin typeface="Arial"/>
              <a:ea typeface="Arial"/>
              <a:cs typeface="Arial"/>
              <a:sym typeface="Arial"/>
            </a:endParaRPr>
          </a:p>
        </p:txBody>
      </p:sp>
      <p:sp>
        <p:nvSpPr>
          <p:cNvPr id="215" name="Google Shape;215;p46"/>
          <p:cNvSpPr txBox="1"/>
          <p:nvPr/>
        </p:nvSpPr>
        <p:spPr>
          <a:xfrm>
            <a:off x="702800" y="2309125"/>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Travailler ouvertement par défaut</a:t>
            </a:r>
            <a:endParaRPr sz="1400" b="0" i="0" u="none" strike="noStrike" cap="none">
              <a:solidFill>
                <a:schemeClr val="dk1"/>
              </a:solidFill>
              <a:latin typeface="Arial"/>
              <a:ea typeface="Arial"/>
              <a:cs typeface="Arial"/>
              <a:sym typeface="Arial"/>
            </a:endParaRPr>
          </a:p>
        </p:txBody>
      </p:sp>
      <p:sp>
        <p:nvSpPr>
          <p:cNvPr id="216" name="Google Shape;216;p46"/>
          <p:cNvSpPr txBox="1"/>
          <p:nvPr/>
        </p:nvSpPr>
        <p:spPr>
          <a:xfrm>
            <a:off x="702800" y="2754800"/>
            <a:ext cx="3844500" cy="60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Utiliser des normes et des solutions ouvertes</a:t>
            </a:r>
            <a:endParaRPr sz="1400" b="0" i="0" u="none" strike="noStrike" cap="none">
              <a:solidFill>
                <a:schemeClr val="dk1"/>
              </a:solidFill>
              <a:latin typeface="Arial"/>
              <a:ea typeface="Arial"/>
              <a:cs typeface="Arial"/>
              <a:sym typeface="Arial"/>
            </a:endParaRPr>
          </a:p>
        </p:txBody>
      </p:sp>
      <p:sp>
        <p:nvSpPr>
          <p:cNvPr id="217" name="Google Shape;217;p46"/>
          <p:cNvSpPr txBox="1"/>
          <p:nvPr/>
        </p:nvSpPr>
        <p:spPr>
          <a:xfrm>
            <a:off x="702800" y="3327975"/>
            <a:ext cx="4121400" cy="8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Gérer les risques en matière de sécurité et de protection des renseignements personnels</a:t>
            </a:r>
            <a:endParaRPr sz="1400" b="0" i="0" u="none" strike="noStrike" cap="none">
              <a:solidFill>
                <a:schemeClr val="dk1"/>
              </a:solidFill>
              <a:latin typeface="Arial"/>
              <a:ea typeface="Arial"/>
              <a:cs typeface="Arial"/>
              <a:sym typeface="Arial"/>
            </a:endParaRPr>
          </a:p>
        </p:txBody>
      </p:sp>
      <p:sp>
        <p:nvSpPr>
          <p:cNvPr id="218" name="Google Shape;218;p46"/>
          <p:cNvSpPr txBox="1"/>
          <p:nvPr/>
        </p:nvSpPr>
        <p:spPr>
          <a:xfrm>
            <a:off x="5331000" y="1152125"/>
            <a:ext cx="39120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Intégrer l’accessibilité dès le départ</a:t>
            </a:r>
            <a:endParaRPr sz="1400" b="0" i="0" u="none" strike="noStrike" cap="none">
              <a:solidFill>
                <a:schemeClr val="dk1"/>
              </a:solidFill>
              <a:latin typeface="Arial"/>
              <a:ea typeface="Arial"/>
              <a:cs typeface="Arial"/>
              <a:sym typeface="Arial"/>
            </a:endParaRPr>
          </a:p>
        </p:txBody>
      </p:sp>
      <p:sp>
        <p:nvSpPr>
          <p:cNvPr id="219" name="Google Shape;219;p46"/>
          <p:cNvSpPr txBox="1"/>
          <p:nvPr/>
        </p:nvSpPr>
        <p:spPr>
          <a:xfrm>
            <a:off x="5331000" y="1620600"/>
            <a:ext cx="3696300" cy="64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Permettre au personnel d’offrir de meilleurs services</a:t>
            </a:r>
            <a:endParaRPr sz="1400" b="0" i="0" u="none" strike="noStrike" cap="none">
              <a:solidFill>
                <a:schemeClr val="dk1"/>
              </a:solidFill>
              <a:latin typeface="Arial"/>
              <a:ea typeface="Arial"/>
              <a:cs typeface="Arial"/>
              <a:sym typeface="Arial"/>
            </a:endParaRPr>
          </a:p>
        </p:txBody>
      </p:sp>
      <p:sp>
        <p:nvSpPr>
          <p:cNvPr id="220" name="Google Shape;220;p46"/>
          <p:cNvSpPr txBox="1"/>
          <p:nvPr/>
        </p:nvSpPr>
        <p:spPr>
          <a:xfrm>
            <a:off x="5331000" y="2245375"/>
            <a:ext cx="3696300" cy="60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Assurer une saine intendance des données</a:t>
            </a:r>
            <a:endParaRPr sz="1400" b="0" i="0" u="none" strike="noStrike" cap="none">
              <a:solidFill>
                <a:schemeClr val="dk1"/>
              </a:solidFill>
              <a:latin typeface="Arial"/>
              <a:ea typeface="Arial"/>
              <a:cs typeface="Arial"/>
              <a:sym typeface="Arial"/>
            </a:endParaRPr>
          </a:p>
        </p:txBody>
      </p:sp>
      <p:sp>
        <p:nvSpPr>
          <p:cNvPr id="221" name="Google Shape;221;p46"/>
          <p:cNvSpPr txBox="1"/>
          <p:nvPr/>
        </p:nvSpPr>
        <p:spPr>
          <a:xfrm>
            <a:off x="5331000" y="2864600"/>
            <a:ext cx="34206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Concevoir des services éthiques</a:t>
            </a:r>
            <a:endParaRPr sz="1400" b="0" i="0" u="none" strike="noStrike" cap="none">
              <a:solidFill>
                <a:schemeClr val="dk1"/>
              </a:solidFill>
              <a:latin typeface="Arial"/>
              <a:ea typeface="Arial"/>
              <a:cs typeface="Arial"/>
              <a:sym typeface="Arial"/>
            </a:endParaRPr>
          </a:p>
        </p:txBody>
      </p:sp>
      <p:sp>
        <p:nvSpPr>
          <p:cNvPr id="222" name="Google Shape;222;p46"/>
          <p:cNvSpPr/>
          <p:nvPr/>
        </p:nvSpPr>
        <p:spPr>
          <a:xfrm>
            <a:off x="4867450" y="3395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2"/>
              </a:solidFill>
              <a:latin typeface="Georgia"/>
              <a:ea typeface="Georgia"/>
              <a:cs typeface="Georgia"/>
              <a:sym typeface="Georgia"/>
            </a:endParaRPr>
          </a:p>
        </p:txBody>
      </p:sp>
      <p:sp>
        <p:nvSpPr>
          <p:cNvPr id="223" name="Google Shape;223;p46"/>
          <p:cNvSpPr txBox="1"/>
          <p:nvPr/>
        </p:nvSpPr>
        <p:spPr>
          <a:xfrm>
            <a:off x="4895750" y="3395000"/>
            <a:ext cx="3819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10</a:t>
            </a:r>
            <a:endParaRPr sz="1200" b="0" i="0" u="none" strike="noStrike" cap="none">
              <a:solidFill>
                <a:srgbClr val="000000"/>
              </a:solidFill>
              <a:latin typeface="Georgia"/>
              <a:ea typeface="Georgia"/>
              <a:cs typeface="Georgia"/>
              <a:sym typeface="Georgia"/>
            </a:endParaRPr>
          </a:p>
        </p:txBody>
      </p:sp>
      <p:sp>
        <p:nvSpPr>
          <p:cNvPr id="224" name="Google Shape;224;p46"/>
          <p:cNvSpPr txBox="1"/>
          <p:nvPr/>
        </p:nvSpPr>
        <p:spPr>
          <a:xfrm>
            <a:off x="5331000" y="3395000"/>
            <a:ext cx="33996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Collaborer à grande échelle</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7"/>
          <p:cNvSpPr txBox="1"/>
          <p:nvPr/>
        </p:nvSpPr>
        <p:spPr>
          <a:xfrm>
            <a:off x="327074" y="73855"/>
            <a:ext cx="6984609"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L’ Académie du numérique: L’ aperçu</a:t>
            </a:r>
            <a:endParaRPr sz="3000" b="0" i="0" u="none" strike="noStrike" cap="none">
              <a:solidFill>
                <a:srgbClr val="4E5B73"/>
              </a:solidFill>
              <a:latin typeface="Georgia"/>
              <a:ea typeface="Georgia"/>
              <a:cs typeface="Georgia"/>
              <a:sym typeface="Georgia"/>
            </a:endParaRPr>
          </a:p>
        </p:txBody>
      </p:sp>
      <p:sp>
        <p:nvSpPr>
          <p:cNvPr id="230" name="Google Shape;230;p47"/>
          <p:cNvSpPr/>
          <p:nvPr/>
        </p:nvSpPr>
        <p:spPr>
          <a:xfrm>
            <a:off x="2192298"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pic>
        <p:nvPicPr>
          <p:cNvPr id="231" name="Google Shape;231;p47" descr="keynote, lesson, presentation, report, statistics icon"/>
          <p:cNvPicPr preferRelativeResize="0"/>
          <p:nvPr/>
        </p:nvPicPr>
        <p:blipFill rotWithShape="1">
          <a:blip r:embed="rId3">
            <a:alphaModFix/>
          </a:blip>
          <a:srcRect/>
          <a:stretch/>
        </p:blipFill>
        <p:spPr>
          <a:xfrm>
            <a:off x="5513786" y="3725209"/>
            <a:ext cx="542015" cy="542015"/>
          </a:xfrm>
          <a:prstGeom prst="rect">
            <a:avLst/>
          </a:prstGeom>
          <a:noFill/>
          <a:ln>
            <a:noFill/>
          </a:ln>
        </p:spPr>
      </p:pic>
      <p:sp>
        <p:nvSpPr>
          <p:cNvPr id="232" name="Google Shape;232;p47"/>
          <p:cNvSpPr txBox="1"/>
          <p:nvPr/>
        </p:nvSpPr>
        <p:spPr>
          <a:xfrm>
            <a:off x="372625" y="1689100"/>
            <a:ext cx="1707300" cy="10884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Georgia"/>
                <a:ea typeface="Georgia"/>
                <a:cs typeface="Georgia"/>
                <a:sym typeface="Georgia"/>
              </a:rPr>
              <a:t>Fondements du numérique</a:t>
            </a:r>
            <a:endParaRPr sz="1050" b="1" i="0" u="none" strike="noStrike" cap="none">
              <a:solidFill>
                <a:schemeClr val="dk1"/>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l’apprentissage numérique ouvert et le Numérique 101 pour tous les fonctionnaires </a:t>
            </a:r>
            <a:endParaRPr sz="1050" b="0" i="0" u="none" strike="noStrike" cap="none">
              <a:solidFill>
                <a:srgbClr val="3F3F3F"/>
              </a:solidFill>
              <a:latin typeface="Georgia"/>
              <a:ea typeface="Georgia"/>
              <a:cs typeface="Georgia"/>
              <a:sym typeface="Georgia"/>
            </a:endParaRPr>
          </a:p>
        </p:txBody>
      </p:sp>
      <p:sp>
        <p:nvSpPr>
          <p:cNvPr id="233" name="Google Shape;233;p47"/>
          <p:cNvSpPr/>
          <p:nvPr/>
        </p:nvSpPr>
        <p:spPr>
          <a:xfrm>
            <a:off x="4104965" y="627842"/>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34" name="Google Shape;234;p47"/>
          <p:cNvSpPr txBox="1"/>
          <p:nvPr/>
        </p:nvSpPr>
        <p:spPr>
          <a:xfrm>
            <a:off x="4984384" y="669608"/>
            <a:ext cx="21699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Excellence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pour renforcer la capacité organisationnelle</a:t>
            </a:r>
            <a:endParaRPr sz="1050" b="0" i="0" u="none" strike="noStrike" cap="none">
              <a:solidFill>
                <a:srgbClr val="3F3F3F"/>
              </a:solidFill>
              <a:latin typeface="Georgia"/>
              <a:ea typeface="Georgia"/>
              <a:cs typeface="Georgia"/>
              <a:sym typeface="Georgia"/>
            </a:endParaRPr>
          </a:p>
        </p:txBody>
      </p:sp>
      <p:pic>
        <p:nvPicPr>
          <p:cNvPr id="235" name="Google Shape;235;p47" descr="contacts, customers, family, group, team icon"/>
          <p:cNvPicPr preferRelativeResize="0"/>
          <p:nvPr/>
        </p:nvPicPr>
        <p:blipFill rotWithShape="1">
          <a:blip r:embed="rId4">
            <a:alphaModFix/>
          </a:blip>
          <a:srcRect/>
          <a:stretch/>
        </p:blipFill>
        <p:spPr>
          <a:xfrm>
            <a:off x="4252108" y="761175"/>
            <a:ext cx="542699" cy="542700"/>
          </a:xfrm>
          <a:prstGeom prst="rect">
            <a:avLst/>
          </a:prstGeom>
          <a:noFill/>
          <a:ln>
            <a:noFill/>
          </a:ln>
        </p:spPr>
      </p:pic>
      <p:sp>
        <p:nvSpPr>
          <p:cNvPr id="236" name="Google Shape;236;p47"/>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37" name="Google Shape;237;p47"/>
          <p:cNvSpPr txBox="1"/>
          <p:nvPr/>
        </p:nvSpPr>
        <p:spPr>
          <a:xfrm>
            <a:off x="441575" y="3478252"/>
            <a:ext cx="2463000" cy="542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Certification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et le suivi pour fournir l’accès aux outils et aux communautés</a:t>
            </a:r>
            <a:endParaRPr sz="1050" b="0" i="0" u="none" strike="noStrike" cap="none">
              <a:solidFill>
                <a:srgbClr val="3F3F3F"/>
              </a:solidFill>
              <a:latin typeface="Georgia"/>
              <a:ea typeface="Georgia"/>
              <a:cs typeface="Georgia"/>
              <a:sym typeface="Georgia"/>
            </a:endParaRPr>
          </a:p>
        </p:txBody>
      </p:sp>
      <p:sp>
        <p:nvSpPr>
          <p:cNvPr id="238" name="Google Shape;238;p47"/>
          <p:cNvSpPr/>
          <p:nvPr/>
        </p:nvSpPr>
        <p:spPr>
          <a:xfrm>
            <a:off x="5366300" y="3552407"/>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39" name="Google Shape;239;p47"/>
          <p:cNvSpPr txBox="1"/>
          <p:nvPr/>
        </p:nvSpPr>
        <p:spPr>
          <a:xfrm>
            <a:off x="6789301" y="1739085"/>
            <a:ext cx="23547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Leadership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pour diriger et mettre en œuvre la transformation numérique</a:t>
            </a:r>
            <a:endParaRPr sz="1050" b="0" i="0" u="none" strike="noStrike" cap="none">
              <a:solidFill>
                <a:srgbClr val="3F3F3F"/>
              </a:solidFill>
              <a:latin typeface="Georgia"/>
              <a:ea typeface="Georgia"/>
              <a:cs typeface="Georgia"/>
              <a:sym typeface="Georgia"/>
            </a:endParaRPr>
          </a:p>
        </p:txBody>
      </p:sp>
      <p:sp>
        <p:nvSpPr>
          <p:cNvPr id="240" name="Google Shape;240;p47"/>
          <p:cNvSpPr/>
          <p:nvPr/>
        </p:nvSpPr>
        <p:spPr>
          <a:xfrm>
            <a:off x="5952314"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41" name="Google Shape;241;p47"/>
          <p:cNvSpPr txBox="1"/>
          <p:nvPr/>
        </p:nvSpPr>
        <p:spPr>
          <a:xfrm>
            <a:off x="6203275" y="3478253"/>
            <a:ext cx="2172000" cy="73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Practicum</a:t>
            </a:r>
            <a:endParaRPr sz="1050" b="1"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réunissant les leaders et les praticiens autour des problèmes</a:t>
            </a:r>
            <a:endParaRPr sz="1050" b="0" i="0" u="none" strike="noStrike" cap="none">
              <a:solidFill>
                <a:srgbClr val="3F3F3F"/>
              </a:solidFill>
              <a:latin typeface="Georgia"/>
              <a:ea typeface="Georgia"/>
              <a:cs typeface="Georgia"/>
              <a:sym typeface="Georgia"/>
            </a:endParaRPr>
          </a:p>
        </p:txBody>
      </p:sp>
      <p:pic>
        <p:nvPicPr>
          <p:cNvPr id="242" name="Google Shape;242;p47" descr="application, check, clipboard, confirm, correct icon"/>
          <p:cNvPicPr preferRelativeResize="0"/>
          <p:nvPr/>
        </p:nvPicPr>
        <p:blipFill rotWithShape="1">
          <a:blip r:embed="rId5">
            <a:alphaModFix/>
          </a:blip>
          <a:srcRect/>
          <a:stretch/>
        </p:blipFill>
        <p:spPr>
          <a:xfrm>
            <a:off x="2338337" y="1935513"/>
            <a:ext cx="542700" cy="542700"/>
          </a:xfrm>
          <a:prstGeom prst="rect">
            <a:avLst/>
          </a:prstGeom>
          <a:noFill/>
          <a:ln>
            <a:noFill/>
          </a:ln>
        </p:spPr>
      </p:pic>
      <p:pic>
        <p:nvPicPr>
          <p:cNvPr id="243" name="Google Shape;243;p47" descr="bag, briefcase, business, career, job icon"/>
          <p:cNvPicPr preferRelativeResize="0"/>
          <p:nvPr/>
        </p:nvPicPr>
        <p:blipFill rotWithShape="1">
          <a:blip r:embed="rId6">
            <a:alphaModFix/>
          </a:blip>
          <a:srcRect/>
          <a:stretch/>
        </p:blipFill>
        <p:spPr>
          <a:xfrm>
            <a:off x="6113010" y="1929677"/>
            <a:ext cx="542700" cy="542700"/>
          </a:xfrm>
          <a:prstGeom prst="rect">
            <a:avLst/>
          </a:prstGeom>
          <a:noFill/>
          <a:ln>
            <a:noFill/>
          </a:ln>
        </p:spPr>
      </p:pic>
      <p:pic>
        <p:nvPicPr>
          <p:cNvPr id="244" name="Google Shape;244;p47" descr="control, drag, mix, random, shuffle icon"/>
          <p:cNvPicPr preferRelativeResize="0"/>
          <p:nvPr/>
        </p:nvPicPr>
        <p:blipFill rotWithShape="1">
          <a:blip r:embed="rId7">
            <a:alphaModFix/>
          </a:blip>
          <a:srcRect/>
          <a:stretch/>
        </p:blipFill>
        <p:spPr>
          <a:xfrm>
            <a:off x="3085851" y="3674982"/>
            <a:ext cx="542700" cy="542700"/>
          </a:xfrm>
          <a:prstGeom prst="rect">
            <a:avLst/>
          </a:prstGeom>
          <a:noFill/>
          <a:ln>
            <a:noFill/>
          </a:ln>
        </p:spPr>
      </p:pic>
      <p:cxnSp>
        <p:nvCxnSpPr>
          <p:cNvPr id="245" name="Google Shape;245;p47"/>
          <p:cNvCxnSpPr>
            <a:stCxn id="230" idx="6"/>
          </p:cNvCxnSpPr>
          <p:nvPr/>
        </p:nvCxnSpPr>
        <p:spPr>
          <a:xfrm>
            <a:off x="3029298" y="2233289"/>
            <a:ext cx="1075800" cy="295800"/>
          </a:xfrm>
          <a:prstGeom prst="straightConnector1">
            <a:avLst/>
          </a:prstGeom>
          <a:noFill/>
          <a:ln w="12700" cap="flat" cmpd="sng">
            <a:solidFill>
              <a:schemeClr val="accent1"/>
            </a:solidFill>
            <a:prstDash val="solid"/>
            <a:round/>
            <a:headEnd type="none" w="sm" len="sm"/>
            <a:tailEnd type="none" w="sm" len="sm"/>
          </a:ln>
        </p:spPr>
      </p:cxnSp>
      <p:cxnSp>
        <p:nvCxnSpPr>
          <p:cNvPr id="246" name="Google Shape;246;p47"/>
          <p:cNvCxnSpPr>
            <a:stCxn id="233" idx="4"/>
            <a:endCxn id="236" idx="0"/>
          </p:cNvCxnSpPr>
          <p:nvPr/>
        </p:nvCxnSpPr>
        <p:spPr>
          <a:xfrm>
            <a:off x="4523465" y="1464842"/>
            <a:ext cx="0" cy="645900"/>
          </a:xfrm>
          <a:prstGeom prst="straightConnector1">
            <a:avLst/>
          </a:prstGeom>
          <a:noFill/>
          <a:ln w="12700" cap="flat" cmpd="sng">
            <a:solidFill>
              <a:schemeClr val="accent1"/>
            </a:solidFill>
            <a:prstDash val="solid"/>
            <a:round/>
            <a:headEnd type="none" w="sm" len="sm"/>
            <a:tailEnd type="none" w="sm" len="sm"/>
          </a:ln>
        </p:spPr>
      </p:cxnSp>
      <p:cxnSp>
        <p:nvCxnSpPr>
          <p:cNvPr id="247" name="Google Shape;247;p47"/>
          <p:cNvCxnSpPr>
            <a:stCxn id="236" idx="5"/>
            <a:endCxn id="238" idx="1"/>
          </p:cNvCxnSpPr>
          <p:nvPr/>
        </p:nvCxnSpPr>
        <p:spPr>
          <a:xfrm>
            <a:off x="4819389" y="2825133"/>
            <a:ext cx="669600" cy="849900"/>
          </a:xfrm>
          <a:prstGeom prst="straightConnector1">
            <a:avLst/>
          </a:prstGeom>
          <a:noFill/>
          <a:ln w="12700" cap="flat" cmpd="sng">
            <a:solidFill>
              <a:schemeClr val="accent1"/>
            </a:solidFill>
            <a:prstDash val="solid"/>
            <a:round/>
            <a:headEnd type="none" w="sm" len="sm"/>
            <a:tailEnd type="none" w="sm" len="sm"/>
          </a:ln>
        </p:spPr>
      </p:cxnSp>
      <p:cxnSp>
        <p:nvCxnSpPr>
          <p:cNvPr id="248" name="Google Shape;248;p47"/>
          <p:cNvCxnSpPr>
            <a:endCxn id="240" idx="2"/>
          </p:cNvCxnSpPr>
          <p:nvPr/>
        </p:nvCxnSpPr>
        <p:spPr>
          <a:xfrm rot="10800000" flipH="1">
            <a:off x="4941914" y="2233289"/>
            <a:ext cx="1010400" cy="295800"/>
          </a:xfrm>
          <a:prstGeom prst="straightConnector1">
            <a:avLst/>
          </a:prstGeom>
          <a:noFill/>
          <a:ln w="12700" cap="flat" cmpd="sng">
            <a:solidFill>
              <a:schemeClr val="accent1"/>
            </a:solidFill>
            <a:prstDash val="solid"/>
            <a:round/>
            <a:headEnd type="none" w="sm" len="sm"/>
            <a:tailEnd type="none" w="sm" len="sm"/>
          </a:ln>
        </p:spPr>
      </p:cxnSp>
      <p:sp>
        <p:nvSpPr>
          <p:cNvPr id="249" name="Google Shape;249;p47"/>
          <p:cNvSpPr/>
          <p:nvPr/>
        </p:nvSpPr>
        <p:spPr>
          <a:xfrm>
            <a:off x="2928956" y="352783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250" name="Google Shape;250;p47"/>
          <p:cNvCxnSpPr>
            <a:stCxn id="249" idx="7"/>
            <a:endCxn id="236" idx="3"/>
          </p:cNvCxnSpPr>
          <p:nvPr/>
        </p:nvCxnSpPr>
        <p:spPr>
          <a:xfrm rot="10800000" flipH="1">
            <a:off x="3643380" y="2825115"/>
            <a:ext cx="584100" cy="825300"/>
          </a:xfrm>
          <a:prstGeom prst="straightConnector1">
            <a:avLst/>
          </a:prstGeom>
          <a:noFill/>
          <a:ln w="12700" cap="flat" cmpd="sng">
            <a:solidFill>
              <a:schemeClr val="accent1"/>
            </a:solidFill>
            <a:prstDash val="solid"/>
            <a:round/>
            <a:headEnd type="none" w="sm" len="sm"/>
            <a:tailEnd type="none" w="sm" len="sm"/>
          </a:ln>
        </p:spPr>
      </p:cxnSp>
      <p:sp>
        <p:nvSpPr>
          <p:cNvPr id="251" name="Google Shape;251;p47"/>
          <p:cNvSpPr txBox="1"/>
          <p:nvPr/>
        </p:nvSpPr>
        <p:spPr>
          <a:xfrm>
            <a:off x="3996507" y="2382173"/>
            <a:ext cx="10539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Georgia"/>
                <a:ea typeface="Georgia"/>
                <a:cs typeface="Georgia"/>
                <a:sym typeface="Georgia"/>
              </a:rPr>
              <a:t>l’Académie du numérique</a:t>
            </a:r>
            <a:endParaRPr sz="800" b="1" i="0" u="none" strike="noStrike" cap="none">
              <a:solidFill>
                <a:schemeClr val="dk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8"/>
          <p:cNvSpPr txBox="1"/>
          <p:nvPr/>
        </p:nvSpPr>
        <p:spPr>
          <a:xfrm>
            <a:off x="273656" y="73742"/>
            <a:ext cx="69846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L’ Académie du numerique: La mise à jour</a:t>
            </a:r>
            <a:endParaRPr sz="3000" b="0" i="0" u="none" strike="noStrike" cap="none">
              <a:solidFill>
                <a:srgbClr val="4E5B73"/>
              </a:solidFill>
              <a:latin typeface="Georgia"/>
              <a:ea typeface="Georgia"/>
              <a:cs typeface="Georgia"/>
              <a:sym typeface="Georgia"/>
            </a:endParaRPr>
          </a:p>
        </p:txBody>
      </p:sp>
      <p:sp>
        <p:nvSpPr>
          <p:cNvPr id="258" name="Google Shape;258;p48"/>
          <p:cNvSpPr/>
          <p:nvPr/>
        </p:nvSpPr>
        <p:spPr>
          <a:xfrm>
            <a:off x="2192298"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pic>
        <p:nvPicPr>
          <p:cNvPr id="259" name="Google Shape;259;p48" descr="keynote, lesson, presentation, report, statistics icon"/>
          <p:cNvPicPr preferRelativeResize="0"/>
          <p:nvPr/>
        </p:nvPicPr>
        <p:blipFill rotWithShape="1">
          <a:blip r:embed="rId3">
            <a:alphaModFix/>
          </a:blip>
          <a:srcRect/>
          <a:stretch/>
        </p:blipFill>
        <p:spPr>
          <a:xfrm>
            <a:off x="5513786" y="3725209"/>
            <a:ext cx="542015" cy="542015"/>
          </a:xfrm>
          <a:prstGeom prst="rect">
            <a:avLst/>
          </a:prstGeom>
          <a:noFill/>
          <a:ln>
            <a:noFill/>
          </a:ln>
        </p:spPr>
      </p:pic>
      <p:sp>
        <p:nvSpPr>
          <p:cNvPr id="260" name="Google Shape;260;p48"/>
          <p:cNvSpPr txBox="1"/>
          <p:nvPr/>
        </p:nvSpPr>
        <p:spPr>
          <a:xfrm>
            <a:off x="72503" y="1464843"/>
            <a:ext cx="2117547" cy="13314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Fondements du numérique</a:t>
            </a:r>
            <a:endParaRPr sz="1050" b="1"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chemeClr val="dk1"/>
              </a:buClr>
              <a:buSzPts val="1050"/>
              <a:buFont typeface="Arial"/>
              <a:buNone/>
            </a:pPr>
            <a:r>
              <a:rPr lang="en-US" sz="1050" b="0" i="0" u="none" strike="noStrike" cap="none">
                <a:solidFill>
                  <a:srgbClr val="3F3F3F"/>
                </a:solidFill>
                <a:latin typeface="Georgia"/>
                <a:ea typeface="Georgia"/>
                <a:cs typeface="Georgia"/>
                <a:sym typeface="Georgia"/>
              </a:rPr>
              <a:t>l’apprentissage numérique ouvert et le Numérique 101 pour tous les fonctionnaires</a:t>
            </a:r>
            <a:endParaRPr sz="1050" b="0"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Atteindre la masse critique en 2019</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Plus de 5 800 participants joints grâce à trajetsenbus.ca</a:t>
            </a:r>
            <a:endParaRPr sz="1050" b="0" i="0" u="none" strike="noStrike" cap="none">
              <a:solidFill>
                <a:schemeClr val="accent3"/>
              </a:solidFill>
              <a:latin typeface="Georgia"/>
              <a:ea typeface="Georgia"/>
              <a:cs typeface="Georgia"/>
              <a:sym typeface="Georgia"/>
            </a:endParaRPr>
          </a:p>
        </p:txBody>
      </p:sp>
      <p:sp>
        <p:nvSpPr>
          <p:cNvPr id="261" name="Google Shape;261;p48"/>
          <p:cNvSpPr/>
          <p:nvPr/>
        </p:nvSpPr>
        <p:spPr>
          <a:xfrm>
            <a:off x="4104965" y="627842"/>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62" name="Google Shape;262;p48"/>
          <p:cNvSpPr txBox="1"/>
          <p:nvPr/>
        </p:nvSpPr>
        <p:spPr>
          <a:xfrm>
            <a:off x="4984369" y="669587"/>
            <a:ext cx="3607200" cy="11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Excellence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pour renforcer la capacité organisationnelle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Les prototypes : L’AI, des données, la conception, et le DevOps</a:t>
            </a:r>
            <a:endParaRPr sz="1050" b="0"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janvier – avril 2019</a:t>
            </a:r>
            <a:endParaRPr sz="1050" b="0" i="0" u="none" strike="noStrike" cap="none">
              <a:solidFill>
                <a:schemeClr val="accent3"/>
              </a:solidFill>
              <a:latin typeface="Georgia"/>
              <a:ea typeface="Georgia"/>
              <a:cs typeface="Georgia"/>
              <a:sym typeface="Georgia"/>
            </a:endParaRPr>
          </a:p>
        </p:txBody>
      </p:sp>
      <p:pic>
        <p:nvPicPr>
          <p:cNvPr id="263" name="Google Shape;263;p48" descr="contacts, customers, family, group, team icon"/>
          <p:cNvPicPr preferRelativeResize="0"/>
          <p:nvPr/>
        </p:nvPicPr>
        <p:blipFill rotWithShape="1">
          <a:blip r:embed="rId4">
            <a:alphaModFix/>
          </a:blip>
          <a:srcRect/>
          <a:stretch/>
        </p:blipFill>
        <p:spPr>
          <a:xfrm>
            <a:off x="4252108" y="761175"/>
            <a:ext cx="542699" cy="542700"/>
          </a:xfrm>
          <a:prstGeom prst="rect">
            <a:avLst/>
          </a:prstGeom>
          <a:noFill/>
          <a:ln>
            <a:noFill/>
          </a:ln>
        </p:spPr>
      </p:pic>
      <p:sp>
        <p:nvSpPr>
          <p:cNvPr id="264" name="Google Shape;264;p48"/>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65" name="Google Shape;265;p48"/>
          <p:cNvSpPr txBox="1"/>
          <p:nvPr/>
        </p:nvSpPr>
        <p:spPr>
          <a:xfrm>
            <a:off x="223405" y="3331485"/>
            <a:ext cx="2657700" cy="849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Certification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et le suivi pour fournir l’accès aux outils et aux communautés</a:t>
            </a:r>
            <a:endParaRPr sz="1050" b="0"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Intégration de 5 participants de l’externe et de 10 participants de l’interne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Collaborateurs et création de l’équipe</a:t>
            </a:r>
            <a:endParaRPr sz="1400" b="0" i="0" u="none" strike="noStrike" cap="none">
              <a:solidFill>
                <a:srgbClr val="000000"/>
              </a:solidFill>
              <a:latin typeface="Arial"/>
              <a:ea typeface="Arial"/>
              <a:cs typeface="Arial"/>
              <a:sym typeface="Arial"/>
            </a:endParaRPr>
          </a:p>
        </p:txBody>
      </p:sp>
      <p:sp>
        <p:nvSpPr>
          <p:cNvPr id="266" name="Google Shape;266;p48"/>
          <p:cNvSpPr/>
          <p:nvPr/>
        </p:nvSpPr>
        <p:spPr>
          <a:xfrm>
            <a:off x="5366300" y="3552407"/>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67" name="Google Shape;267;p48"/>
          <p:cNvSpPr txBox="1"/>
          <p:nvPr/>
        </p:nvSpPr>
        <p:spPr>
          <a:xfrm>
            <a:off x="6789300" y="1739064"/>
            <a:ext cx="2354700" cy="91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Leadership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pour diriger et mettre en œuvre la transformation numérique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Arial"/>
              <a:buNone/>
            </a:pPr>
            <a:r>
              <a:rPr lang="en-US" sz="1050" b="0" i="0" u="none" strike="noStrike" cap="none">
                <a:solidFill>
                  <a:schemeClr val="accent3"/>
                </a:solidFill>
                <a:latin typeface="Georgia"/>
                <a:ea typeface="Georgia"/>
                <a:cs typeface="Georgia"/>
                <a:sym typeface="Georgia"/>
              </a:rPr>
              <a:t>Le prototype : Leadership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Arial"/>
              <a:buNone/>
            </a:pPr>
            <a:r>
              <a:rPr lang="en-US" sz="1050" b="0" i="0" u="none" strike="noStrike" cap="none">
                <a:solidFill>
                  <a:schemeClr val="accent3"/>
                </a:solidFill>
                <a:latin typeface="Georgia"/>
                <a:ea typeface="Georgia"/>
                <a:cs typeface="Georgia"/>
                <a:sym typeface="Georgia"/>
              </a:rPr>
              <a:t>mars – avril 2019</a:t>
            </a:r>
            <a:endParaRPr sz="1050" b="0" i="0" u="none" strike="noStrike" cap="none">
              <a:solidFill>
                <a:schemeClr val="accent3"/>
              </a:solidFill>
              <a:latin typeface="Georgia"/>
              <a:ea typeface="Georgia"/>
              <a:cs typeface="Georgia"/>
              <a:sym typeface="Georgia"/>
            </a:endParaRPr>
          </a:p>
        </p:txBody>
      </p:sp>
      <p:sp>
        <p:nvSpPr>
          <p:cNvPr id="268" name="Google Shape;268;p48"/>
          <p:cNvSpPr/>
          <p:nvPr/>
        </p:nvSpPr>
        <p:spPr>
          <a:xfrm>
            <a:off x="5952314"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69" name="Google Shape;269;p48"/>
          <p:cNvSpPr txBox="1"/>
          <p:nvPr/>
        </p:nvSpPr>
        <p:spPr>
          <a:xfrm>
            <a:off x="6203275" y="3533449"/>
            <a:ext cx="2172000" cy="91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Practicum</a:t>
            </a:r>
            <a:endParaRPr sz="1050" b="1"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réunissant les leaders et les praticiens autour des problèmes</a:t>
            </a:r>
            <a:endParaRPr sz="1050" b="0"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mai– juin 2019</a:t>
            </a:r>
            <a:endParaRPr sz="1050" b="0" i="0" u="none" strike="noStrike" cap="none">
              <a:solidFill>
                <a:schemeClr val="accent3"/>
              </a:solidFill>
              <a:latin typeface="Georgia"/>
              <a:ea typeface="Georgia"/>
              <a:cs typeface="Georgia"/>
              <a:sym typeface="Georgia"/>
            </a:endParaRPr>
          </a:p>
        </p:txBody>
      </p:sp>
      <p:pic>
        <p:nvPicPr>
          <p:cNvPr id="270" name="Google Shape;270;p48" descr="application, check, clipboard, confirm, correct icon"/>
          <p:cNvPicPr preferRelativeResize="0"/>
          <p:nvPr/>
        </p:nvPicPr>
        <p:blipFill rotWithShape="1">
          <a:blip r:embed="rId5">
            <a:alphaModFix/>
          </a:blip>
          <a:srcRect/>
          <a:stretch/>
        </p:blipFill>
        <p:spPr>
          <a:xfrm>
            <a:off x="2338337" y="1935513"/>
            <a:ext cx="542700" cy="542700"/>
          </a:xfrm>
          <a:prstGeom prst="rect">
            <a:avLst/>
          </a:prstGeom>
          <a:noFill/>
          <a:ln>
            <a:noFill/>
          </a:ln>
        </p:spPr>
      </p:pic>
      <p:pic>
        <p:nvPicPr>
          <p:cNvPr id="271" name="Google Shape;271;p48" descr="bag, briefcase, business, career, job icon"/>
          <p:cNvPicPr preferRelativeResize="0"/>
          <p:nvPr/>
        </p:nvPicPr>
        <p:blipFill rotWithShape="1">
          <a:blip r:embed="rId6">
            <a:alphaModFix/>
          </a:blip>
          <a:srcRect/>
          <a:stretch/>
        </p:blipFill>
        <p:spPr>
          <a:xfrm>
            <a:off x="6113010" y="1929677"/>
            <a:ext cx="542700" cy="542700"/>
          </a:xfrm>
          <a:prstGeom prst="rect">
            <a:avLst/>
          </a:prstGeom>
          <a:noFill/>
          <a:ln>
            <a:noFill/>
          </a:ln>
        </p:spPr>
      </p:pic>
      <p:pic>
        <p:nvPicPr>
          <p:cNvPr id="272" name="Google Shape;272;p48" descr="control, drag, mix, random, shuffle icon"/>
          <p:cNvPicPr preferRelativeResize="0"/>
          <p:nvPr/>
        </p:nvPicPr>
        <p:blipFill rotWithShape="1">
          <a:blip r:embed="rId7">
            <a:alphaModFix/>
          </a:blip>
          <a:srcRect/>
          <a:stretch/>
        </p:blipFill>
        <p:spPr>
          <a:xfrm>
            <a:off x="3085851" y="3674982"/>
            <a:ext cx="542700" cy="542700"/>
          </a:xfrm>
          <a:prstGeom prst="rect">
            <a:avLst/>
          </a:prstGeom>
          <a:noFill/>
          <a:ln>
            <a:noFill/>
          </a:ln>
        </p:spPr>
      </p:pic>
      <p:cxnSp>
        <p:nvCxnSpPr>
          <p:cNvPr id="273" name="Google Shape;273;p48"/>
          <p:cNvCxnSpPr>
            <a:stCxn id="258" idx="6"/>
          </p:cNvCxnSpPr>
          <p:nvPr/>
        </p:nvCxnSpPr>
        <p:spPr>
          <a:xfrm>
            <a:off x="3029298" y="2233289"/>
            <a:ext cx="1075800" cy="295800"/>
          </a:xfrm>
          <a:prstGeom prst="straightConnector1">
            <a:avLst/>
          </a:prstGeom>
          <a:noFill/>
          <a:ln w="12700" cap="flat" cmpd="sng">
            <a:solidFill>
              <a:schemeClr val="accent1"/>
            </a:solidFill>
            <a:prstDash val="solid"/>
            <a:round/>
            <a:headEnd type="none" w="sm" len="sm"/>
            <a:tailEnd type="none" w="sm" len="sm"/>
          </a:ln>
        </p:spPr>
      </p:cxnSp>
      <p:cxnSp>
        <p:nvCxnSpPr>
          <p:cNvPr id="274" name="Google Shape;274;p48"/>
          <p:cNvCxnSpPr>
            <a:stCxn id="261" idx="4"/>
            <a:endCxn id="264" idx="0"/>
          </p:cNvCxnSpPr>
          <p:nvPr/>
        </p:nvCxnSpPr>
        <p:spPr>
          <a:xfrm>
            <a:off x="4523465" y="1464842"/>
            <a:ext cx="0" cy="645900"/>
          </a:xfrm>
          <a:prstGeom prst="straightConnector1">
            <a:avLst/>
          </a:prstGeom>
          <a:noFill/>
          <a:ln w="12700" cap="flat" cmpd="sng">
            <a:solidFill>
              <a:schemeClr val="accent1"/>
            </a:solidFill>
            <a:prstDash val="solid"/>
            <a:round/>
            <a:headEnd type="none" w="sm" len="sm"/>
            <a:tailEnd type="none" w="sm" len="sm"/>
          </a:ln>
        </p:spPr>
      </p:cxnSp>
      <p:cxnSp>
        <p:nvCxnSpPr>
          <p:cNvPr id="275" name="Google Shape;275;p48"/>
          <p:cNvCxnSpPr>
            <a:stCxn id="264" idx="5"/>
            <a:endCxn id="266" idx="1"/>
          </p:cNvCxnSpPr>
          <p:nvPr/>
        </p:nvCxnSpPr>
        <p:spPr>
          <a:xfrm>
            <a:off x="4819389" y="2825133"/>
            <a:ext cx="669600" cy="849900"/>
          </a:xfrm>
          <a:prstGeom prst="straightConnector1">
            <a:avLst/>
          </a:prstGeom>
          <a:noFill/>
          <a:ln w="12700" cap="flat" cmpd="sng">
            <a:solidFill>
              <a:schemeClr val="accent1"/>
            </a:solidFill>
            <a:prstDash val="solid"/>
            <a:round/>
            <a:headEnd type="none" w="sm" len="sm"/>
            <a:tailEnd type="none" w="sm" len="sm"/>
          </a:ln>
        </p:spPr>
      </p:cxnSp>
      <p:cxnSp>
        <p:nvCxnSpPr>
          <p:cNvPr id="276" name="Google Shape;276;p48"/>
          <p:cNvCxnSpPr>
            <a:endCxn id="268" idx="2"/>
          </p:cNvCxnSpPr>
          <p:nvPr/>
        </p:nvCxnSpPr>
        <p:spPr>
          <a:xfrm rot="10800000" flipH="1">
            <a:off x="4941914" y="2233289"/>
            <a:ext cx="1010400" cy="295800"/>
          </a:xfrm>
          <a:prstGeom prst="straightConnector1">
            <a:avLst/>
          </a:prstGeom>
          <a:noFill/>
          <a:ln w="12700" cap="flat" cmpd="sng">
            <a:solidFill>
              <a:schemeClr val="accent1"/>
            </a:solidFill>
            <a:prstDash val="solid"/>
            <a:round/>
            <a:headEnd type="none" w="sm" len="sm"/>
            <a:tailEnd type="none" w="sm" len="sm"/>
          </a:ln>
        </p:spPr>
      </p:cxnSp>
      <p:sp>
        <p:nvSpPr>
          <p:cNvPr id="277" name="Google Shape;277;p48"/>
          <p:cNvSpPr/>
          <p:nvPr/>
        </p:nvSpPr>
        <p:spPr>
          <a:xfrm>
            <a:off x="2928956" y="352783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278" name="Google Shape;278;p48"/>
          <p:cNvCxnSpPr>
            <a:stCxn id="277" idx="7"/>
            <a:endCxn id="264" idx="3"/>
          </p:cNvCxnSpPr>
          <p:nvPr/>
        </p:nvCxnSpPr>
        <p:spPr>
          <a:xfrm rot="10800000" flipH="1">
            <a:off x="3643380" y="2825115"/>
            <a:ext cx="584100" cy="825300"/>
          </a:xfrm>
          <a:prstGeom prst="straightConnector1">
            <a:avLst/>
          </a:prstGeom>
          <a:noFill/>
          <a:ln w="12700" cap="flat" cmpd="sng">
            <a:solidFill>
              <a:schemeClr val="accent1"/>
            </a:solidFill>
            <a:prstDash val="solid"/>
            <a:round/>
            <a:headEnd type="none" w="sm" len="sm"/>
            <a:tailEnd type="none" w="sm" len="sm"/>
          </a:ln>
        </p:spPr>
      </p:cxnSp>
      <p:sp>
        <p:nvSpPr>
          <p:cNvPr id="279" name="Google Shape;279;p48"/>
          <p:cNvSpPr txBox="1"/>
          <p:nvPr/>
        </p:nvSpPr>
        <p:spPr>
          <a:xfrm>
            <a:off x="3996513" y="2363437"/>
            <a:ext cx="10539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800"/>
              <a:buFont typeface="Arial"/>
              <a:buNone/>
            </a:pPr>
            <a:r>
              <a:rPr lang="en-US" sz="800" b="1" i="0" u="none" strike="noStrike" cap="none">
                <a:solidFill>
                  <a:schemeClr val="dk1"/>
                </a:solidFill>
                <a:latin typeface="Georgia"/>
                <a:ea typeface="Georgia"/>
                <a:cs typeface="Georgia"/>
                <a:sym typeface="Georgia"/>
              </a:rPr>
              <a:t>l’Académie du numérique</a:t>
            </a:r>
            <a:endParaRPr sz="1100" b="1" i="0" u="none" strike="noStrike" cap="none">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49"/>
          <p:cNvSpPr txBox="1">
            <a:spLocks noGrp="1"/>
          </p:cNvSpPr>
          <p:nvPr>
            <p:ph type="title"/>
          </p:nvPr>
        </p:nvSpPr>
        <p:spPr>
          <a:xfrm>
            <a:off x="753876" y="1183525"/>
            <a:ext cx="2644200" cy="887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sz="2400"/>
              <a:t>Fondements du numérique</a:t>
            </a:r>
            <a:endParaRPr sz="2400"/>
          </a:p>
        </p:txBody>
      </p:sp>
      <p:sp>
        <p:nvSpPr>
          <p:cNvPr id="288" name="Google Shape;288;p49"/>
          <p:cNvSpPr/>
          <p:nvPr/>
        </p:nvSpPr>
        <p:spPr>
          <a:xfrm>
            <a:off x="711725" y="1287500"/>
            <a:ext cx="2174100" cy="887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9"/>
          <p:cNvSpPr txBox="1"/>
          <p:nvPr/>
        </p:nvSpPr>
        <p:spPr>
          <a:xfrm>
            <a:off x="549225" y="312400"/>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1</a:t>
            </a:r>
            <a:endParaRPr sz="6800" b="0" i="0" u="none" strike="noStrike" cap="none">
              <a:solidFill>
                <a:schemeClr val="dk2"/>
              </a:solidFill>
              <a:latin typeface="Georgia"/>
              <a:ea typeface="Georgia"/>
              <a:cs typeface="Georgia"/>
              <a:sym typeface="Georgia"/>
            </a:endParaRPr>
          </a:p>
        </p:txBody>
      </p:sp>
      <p:sp>
        <p:nvSpPr>
          <p:cNvPr id="290" name="Google Shape;290;p49"/>
          <p:cNvSpPr/>
          <p:nvPr/>
        </p:nvSpPr>
        <p:spPr>
          <a:xfrm>
            <a:off x="1008525" y="1128775"/>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9"/>
          <p:cNvSpPr/>
          <p:nvPr/>
        </p:nvSpPr>
        <p:spPr>
          <a:xfrm>
            <a:off x="711725" y="2224125"/>
            <a:ext cx="1168500" cy="37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9"/>
          <p:cNvSpPr/>
          <p:nvPr/>
        </p:nvSpPr>
        <p:spPr>
          <a:xfrm>
            <a:off x="3355950" y="426600"/>
            <a:ext cx="1379100" cy="2820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9"/>
          <p:cNvSpPr/>
          <p:nvPr/>
        </p:nvSpPr>
        <p:spPr>
          <a:xfrm>
            <a:off x="5309225" y="426600"/>
            <a:ext cx="1379100" cy="2820000"/>
          </a:xfrm>
          <a:prstGeom prst="rect">
            <a:avLst/>
          </a:prstGeom>
          <a:solidFill>
            <a:srgbClr val="3F2A5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9"/>
          <p:cNvSpPr/>
          <p:nvPr/>
        </p:nvSpPr>
        <p:spPr>
          <a:xfrm>
            <a:off x="7262500" y="426600"/>
            <a:ext cx="1379100" cy="2820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5" name="Google Shape;295;p49"/>
          <p:cNvPicPr preferRelativeResize="0"/>
          <p:nvPr/>
        </p:nvPicPr>
        <p:blipFill rotWithShape="1">
          <a:blip r:embed="rId3">
            <a:alphaModFix/>
          </a:blip>
          <a:srcRect/>
          <a:stretch/>
        </p:blipFill>
        <p:spPr>
          <a:xfrm>
            <a:off x="3401275" y="1086975"/>
            <a:ext cx="1288451" cy="1288451"/>
          </a:xfrm>
          <a:prstGeom prst="rect">
            <a:avLst/>
          </a:prstGeom>
          <a:noFill/>
          <a:ln>
            <a:noFill/>
          </a:ln>
        </p:spPr>
      </p:pic>
      <p:sp>
        <p:nvSpPr>
          <p:cNvPr id="296" name="Google Shape;296;p49"/>
          <p:cNvSpPr txBox="1"/>
          <p:nvPr/>
        </p:nvSpPr>
        <p:spPr>
          <a:xfrm>
            <a:off x="3157025" y="3246600"/>
            <a:ext cx="1808700" cy="107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Un éventail de possibilités d’apprentissage pour sensibiliser les fonctionnaires à l’importance du numérique et la culture numérique</a:t>
            </a:r>
            <a:endParaRPr sz="1400" b="0" i="0" u="none" strike="noStrike" cap="none">
              <a:solidFill>
                <a:srgbClr val="000000"/>
              </a:solidFill>
              <a:latin typeface="Arial"/>
              <a:ea typeface="Arial"/>
              <a:cs typeface="Arial"/>
              <a:sym typeface="Arial"/>
            </a:endParaRPr>
          </a:p>
        </p:txBody>
      </p:sp>
      <p:sp>
        <p:nvSpPr>
          <p:cNvPr id="297" name="Google Shape;297;p49"/>
          <p:cNvSpPr txBox="1"/>
          <p:nvPr/>
        </p:nvSpPr>
        <p:spPr>
          <a:xfrm>
            <a:off x="5249075" y="324660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Une combinaison de contenu original, de solutions tierces et d’interactions avec la communauté</a:t>
            </a:r>
            <a:endParaRPr sz="1050" b="0" i="0" u="none" strike="noStrike" cap="none">
              <a:solidFill>
                <a:srgbClr val="3F3F3F"/>
              </a:solidFill>
              <a:latin typeface="Georgia"/>
              <a:ea typeface="Georgia"/>
              <a:cs typeface="Georgia"/>
              <a:sym typeface="Georgia"/>
            </a:endParaRPr>
          </a:p>
        </p:txBody>
      </p:sp>
      <p:sp>
        <p:nvSpPr>
          <p:cNvPr id="298" name="Google Shape;298;p49"/>
          <p:cNvSpPr txBox="1"/>
          <p:nvPr/>
        </p:nvSpPr>
        <p:spPr>
          <a:xfrm>
            <a:off x="7201600" y="324660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Numérique 101 et l'apprentissage à travers le Canada</a:t>
            </a:r>
            <a:endParaRPr sz="1400" b="0" i="0" u="none" strike="noStrike" cap="none">
              <a:solidFill>
                <a:srgbClr val="000000"/>
              </a:solidFill>
              <a:latin typeface="Arial"/>
              <a:ea typeface="Arial"/>
              <a:cs typeface="Arial"/>
              <a:sym typeface="Arial"/>
            </a:endParaRPr>
          </a:p>
        </p:txBody>
      </p:sp>
      <p:sp>
        <p:nvSpPr>
          <p:cNvPr id="299" name="Google Shape;299;p49"/>
          <p:cNvSpPr/>
          <p:nvPr/>
        </p:nvSpPr>
        <p:spPr>
          <a:xfrm>
            <a:off x="5481613" y="1087000"/>
            <a:ext cx="1035828" cy="1288440"/>
          </a:xfrm>
          <a:prstGeom prst="lightningBol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0" name="Google Shape;300;p49"/>
          <p:cNvPicPr preferRelativeResize="0"/>
          <p:nvPr/>
        </p:nvPicPr>
        <p:blipFill rotWithShape="1">
          <a:blip r:embed="rId4">
            <a:alphaModFix/>
          </a:blip>
          <a:srcRect/>
          <a:stretch/>
        </p:blipFill>
        <p:spPr>
          <a:xfrm>
            <a:off x="7307825" y="1086975"/>
            <a:ext cx="1288451" cy="1288451"/>
          </a:xfrm>
          <a:prstGeom prst="rect">
            <a:avLst/>
          </a:prstGeom>
          <a:noFill/>
          <a:ln>
            <a:noFill/>
          </a:ln>
        </p:spPr>
      </p:pic>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p:nvPr/>
        </p:nvSpPr>
        <p:spPr>
          <a:xfrm>
            <a:off x="167100" y="22500"/>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2</a:t>
            </a:r>
            <a:endParaRPr sz="6800" b="0" i="0" u="none" strike="noStrike" cap="none">
              <a:solidFill>
                <a:schemeClr val="dk2"/>
              </a:solidFill>
              <a:latin typeface="Georgia"/>
              <a:ea typeface="Georgia"/>
              <a:cs typeface="Georgia"/>
              <a:sym typeface="Georgia"/>
            </a:endParaRPr>
          </a:p>
        </p:txBody>
      </p:sp>
      <p:sp>
        <p:nvSpPr>
          <p:cNvPr id="308" name="Google Shape;308;p50"/>
          <p:cNvSpPr/>
          <p:nvPr/>
        </p:nvSpPr>
        <p:spPr>
          <a:xfrm>
            <a:off x="718625" y="838875"/>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50"/>
          <p:cNvSpPr/>
          <p:nvPr/>
        </p:nvSpPr>
        <p:spPr>
          <a:xfrm>
            <a:off x="298875" y="1012825"/>
            <a:ext cx="30921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50"/>
          <p:cNvSpPr txBox="1"/>
          <p:nvPr/>
        </p:nvSpPr>
        <p:spPr>
          <a:xfrm>
            <a:off x="237975" y="2325925"/>
            <a:ext cx="1654200" cy="19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err="1" smtClean="0">
                <a:solidFill>
                  <a:schemeClr val="accent1"/>
                </a:solidFill>
                <a:latin typeface="Georgia"/>
                <a:ea typeface="Georgia"/>
                <a:cs typeface="Georgia"/>
                <a:sym typeface="Georgia"/>
              </a:rPr>
              <a:t>Données</a:t>
            </a:r>
            <a:r>
              <a:rPr lang="en-US" sz="1050" dirty="0">
                <a:solidFill>
                  <a:srgbClr val="3F3F3F"/>
                </a:solidFill>
                <a:latin typeface="Georgia"/>
                <a:ea typeface="Georgia"/>
                <a:cs typeface="Georgia"/>
                <a:sym typeface="Georgia"/>
              </a:rPr>
              <a:t> </a:t>
            </a:r>
            <a:r>
              <a:rPr lang="en-US" sz="1050" dirty="0" smtClean="0">
                <a:solidFill>
                  <a:srgbClr val="3F3F3F"/>
                </a:solidFill>
                <a:latin typeface="Georgia"/>
                <a:ea typeface="Georgia"/>
                <a:cs typeface="Georgia"/>
                <a:sym typeface="Georgia"/>
              </a:rPr>
              <a:t>: </a:t>
            </a:r>
            <a:r>
              <a:rPr lang="en-US" sz="1050" b="0" i="0" u="none" strike="noStrike" cap="none" dirty="0" err="1" smtClean="0">
                <a:solidFill>
                  <a:schemeClr val="tx1">
                    <a:lumMod val="85000"/>
                    <a:lumOff val="15000"/>
                  </a:schemeClr>
                </a:solidFill>
                <a:latin typeface="Georgia"/>
                <a:ea typeface="Georgia"/>
                <a:cs typeface="Georgia"/>
                <a:sym typeface="Georgia"/>
              </a:rPr>
              <a:t>Compétences</a:t>
            </a:r>
            <a:r>
              <a:rPr lang="en-US" sz="1050" b="0" i="0" u="none" strike="noStrike" cap="none" dirty="0" smtClean="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pratiques</a:t>
            </a:r>
            <a:r>
              <a:rPr lang="en-US" sz="1050" b="0" i="0" u="none" strike="noStrike" cap="none" dirty="0">
                <a:solidFill>
                  <a:schemeClr val="tx1">
                    <a:lumMod val="85000"/>
                    <a:lumOff val="15000"/>
                  </a:schemeClr>
                </a:solidFill>
                <a:latin typeface="Georgia"/>
                <a:ea typeface="Georgia"/>
                <a:cs typeface="Georgia"/>
                <a:sym typeface="Georgia"/>
              </a:rPr>
              <a:t> et </a:t>
            </a:r>
            <a:r>
              <a:rPr lang="en-US" sz="1050" b="0" i="0" u="none" strike="noStrike" cap="none" dirty="0" err="1">
                <a:solidFill>
                  <a:schemeClr val="tx1">
                    <a:lumMod val="85000"/>
                    <a:lumOff val="15000"/>
                  </a:schemeClr>
                </a:solidFill>
                <a:latin typeface="Georgia"/>
                <a:ea typeface="Georgia"/>
                <a:cs typeface="Georgia"/>
                <a:sym typeface="Georgia"/>
              </a:rPr>
              <a:t>outils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nécessaires</a:t>
            </a:r>
            <a:r>
              <a:rPr lang="en-US" sz="1050" b="0" i="0" u="none" strike="noStrike" cap="none" dirty="0">
                <a:solidFill>
                  <a:schemeClr val="tx1">
                    <a:lumMod val="85000"/>
                    <a:lumOff val="15000"/>
                  </a:schemeClr>
                </a:solidFill>
                <a:latin typeface="Georgia"/>
                <a:ea typeface="Georgia"/>
                <a:cs typeface="Georgia"/>
                <a:sym typeface="Georgia"/>
              </a:rPr>
              <a:t> à la </a:t>
            </a:r>
            <a:r>
              <a:rPr lang="en-US" sz="1050" b="0" i="0" u="none" strike="noStrike" cap="none" dirty="0" err="1">
                <a:solidFill>
                  <a:schemeClr val="tx1">
                    <a:lumMod val="85000"/>
                    <a:lumOff val="15000"/>
                  </a:schemeClr>
                </a:solidFill>
                <a:latin typeface="Georgia"/>
                <a:ea typeface="Georgia"/>
                <a:cs typeface="Georgia"/>
                <a:sym typeface="Georgia"/>
              </a:rPr>
              <a:t>réalisation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d’analyses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l’élaboration</a:t>
            </a:r>
            <a:r>
              <a:rPr lang="en-US" sz="1050" b="0" i="0" u="none" strike="noStrike" cap="none" dirty="0">
                <a:solidFill>
                  <a:schemeClr val="tx1">
                    <a:lumMod val="85000"/>
                    <a:lumOff val="15000"/>
                  </a:schemeClr>
                </a:solidFill>
                <a:latin typeface="Georgia"/>
                <a:ea typeface="Georgia"/>
                <a:cs typeface="Georgia"/>
                <a:sym typeface="Georgia"/>
              </a:rPr>
              <a:t> et la </a:t>
            </a:r>
            <a:r>
              <a:rPr lang="en-US" sz="1050" b="0" i="0" u="none" strike="noStrike" cap="none" dirty="0" err="1">
                <a:solidFill>
                  <a:schemeClr val="tx1">
                    <a:lumMod val="85000"/>
                    <a:lumOff val="15000"/>
                  </a:schemeClr>
                </a:solidFill>
                <a:latin typeface="Georgia"/>
                <a:ea typeface="Georgia"/>
                <a:cs typeface="Georgia"/>
                <a:sym typeface="Georgia"/>
              </a:rPr>
              <a:t>mise</a:t>
            </a:r>
            <a:r>
              <a:rPr lang="en-US" sz="1050" b="0" i="0" u="none" strike="noStrike" cap="none" dirty="0">
                <a:solidFill>
                  <a:schemeClr val="tx1">
                    <a:lumMod val="85000"/>
                    <a:lumOff val="15000"/>
                  </a:schemeClr>
                </a:solidFill>
                <a:latin typeface="Georgia"/>
                <a:ea typeface="Georgia"/>
                <a:cs typeface="Georgia"/>
                <a:sym typeface="Georgia"/>
              </a:rPr>
              <a:t> à </a:t>
            </a:r>
            <a:r>
              <a:rPr lang="en-US" sz="1050" b="0" i="0" u="none" strike="noStrike" cap="none" dirty="0" err="1">
                <a:solidFill>
                  <a:schemeClr val="tx1">
                    <a:lumMod val="85000"/>
                    <a:lumOff val="15000"/>
                  </a:schemeClr>
                </a:solidFill>
                <a:latin typeface="Georgia"/>
                <a:ea typeface="Georgia"/>
                <a:cs typeface="Georgia"/>
                <a:sym typeface="Georgia"/>
              </a:rPr>
              <a:t>l’essai</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d’hypothèses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ainsi</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qu’à</a:t>
            </a:r>
            <a:r>
              <a:rPr lang="en-US" sz="1050" b="0" i="0" u="none" strike="noStrike" cap="none" dirty="0">
                <a:solidFill>
                  <a:schemeClr val="tx1">
                    <a:lumMod val="85000"/>
                    <a:lumOff val="15000"/>
                  </a:schemeClr>
                </a:solidFill>
                <a:latin typeface="Georgia"/>
                <a:ea typeface="Georgia"/>
                <a:cs typeface="Georgia"/>
                <a:sym typeface="Georgia"/>
              </a:rPr>
              <a:t> la </a:t>
            </a:r>
            <a:r>
              <a:rPr lang="en-US" sz="1050" b="0" i="0" u="none" strike="noStrike" cap="none" dirty="0" err="1">
                <a:solidFill>
                  <a:schemeClr val="tx1">
                    <a:lumMod val="85000"/>
                    <a:lumOff val="15000"/>
                  </a:schemeClr>
                </a:solidFill>
                <a:latin typeface="Georgia"/>
                <a:ea typeface="Georgia"/>
                <a:cs typeface="Georgia"/>
                <a:sym typeface="Georgia"/>
              </a:rPr>
              <a:t>visualisation</a:t>
            </a:r>
            <a:r>
              <a:rPr lang="en-US" sz="1050" b="0" i="0" u="none" strike="noStrike" cap="none" dirty="0">
                <a:solidFill>
                  <a:schemeClr val="tx1">
                    <a:lumMod val="85000"/>
                    <a:lumOff val="15000"/>
                  </a:schemeClr>
                </a:solidFill>
                <a:latin typeface="Georgia"/>
                <a:ea typeface="Georgia"/>
                <a:cs typeface="Georgia"/>
                <a:sym typeface="Georgia"/>
              </a:rPr>
              <a:t> et la </a:t>
            </a:r>
            <a:r>
              <a:rPr lang="en-US" sz="1050" b="0" i="0" u="none" strike="noStrike" cap="none" dirty="0" err="1">
                <a:solidFill>
                  <a:schemeClr val="tx1">
                    <a:lumMod val="85000"/>
                    <a:lumOff val="15000"/>
                  </a:schemeClr>
                </a:solidFill>
                <a:latin typeface="Georgia"/>
                <a:ea typeface="Georgia"/>
                <a:cs typeface="Georgia"/>
                <a:sym typeface="Georgia"/>
              </a:rPr>
              <a:t>mise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en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commun</a:t>
            </a:r>
            <a:r>
              <a:rPr lang="en-US" sz="1050" b="0" i="0" u="none" strike="noStrike" cap="none" dirty="0">
                <a:solidFill>
                  <a:schemeClr val="tx1">
                    <a:lumMod val="85000"/>
                    <a:lumOff val="15000"/>
                  </a:schemeClr>
                </a:solidFill>
                <a:latin typeface="Georgia"/>
                <a:ea typeface="Georgia"/>
                <a:cs typeface="Georgia"/>
                <a:sym typeface="Georgia"/>
              </a:rPr>
              <a:t> de </a:t>
            </a:r>
            <a:r>
              <a:rPr lang="en-US" sz="1050" b="0" i="0" u="none" strike="noStrike" cap="none" dirty="0" err="1">
                <a:solidFill>
                  <a:schemeClr val="tx1">
                    <a:lumMod val="85000"/>
                    <a:lumOff val="15000"/>
                  </a:schemeClr>
                </a:solidFill>
                <a:latin typeface="Georgia"/>
                <a:ea typeface="Georgia"/>
                <a:cs typeface="Georgia"/>
                <a:sym typeface="Georgia"/>
              </a:rPr>
              <a:t>résultats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reproductibles</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16" name="Google Shape;316;p50"/>
          <p:cNvSpPr txBox="1"/>
          <p:nvPr/>
        </p:nvSpPr>
        <p:spPr>
          <a:xfrm>
            <a:off x="1994800" y="2325925"/>
            <a:ext cx="1654200" cy="18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smtClean="0">
                <a:solidFill>
                  <a:schemeClr val="accent1"/>
                </a:solidFill>
                <a:latin typeface="Georgia"/>
                <a:ea typeface="Georgia"/>
                <a:cs typeface="Georgia"/>
                <a:sym typeface="Georgia"/>
              </a:rPr>
              <a:t>Conception</a:t>
            </a:r>
            <a:r>
              <a:rPr lang="en-US" dirty="0">
                <a:ea typeface="Georgia"/>
              </a:rPr>
              <a:t> </a:t>
            </a:r>
            <a:r>
              <a:rPr lang="en-US" dirty="0" smtClean="0">
                <a:ea typeface="Georgia"/>
              </a:rPr>
              <a:t>: </a:t>
            </a:r>
            <a:r>
              <a:rPr lang="en-US" sz="1050" b="0" i="0" u="none" strike="noStrike" cap="none" dirty="0" err="1" smtClean="0">
                <a:solidFill>
                  <a:schemeClr val="tx1">
                    <a:lumMod val="85000"/>
                    <a:lumOff val="15000"/>
                  </a:schemeClr>
                </a:solidFill>
                <a:latin typeface="Georgia"/>
                <a:ea typeface="Georgia"/>
                <a:cs typeface="Georgia"/>
                <a:sym typeface="Georgia"/>
              </a:rPr>
              <a:t>Compétences</a:t>
            </a:r>
            <a:r>
              <a:rPr lang="en-US" sz="1050" b="0" i="0" u="none" strike="noStrike" cap="none" dirty="0" smtClean="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liées</a:t>
            </a:r>
            <a:r>
              <a:rPr lang="en-US" sz="1050" b="0" i="0" u="none" strike="noStrike" cap="none" dirty="0">
                <a:solidFill>
                  <a:schemeClr val="tx1">
                    <a:lumMod val="85000"/>
                    <a:lumOff val="15000"/>
                  </a:schemeClr>
                </a:solidFill>
                <a:latin typeface="Georgia"/>
                <a:ea typeface="Georgia"/>
                <a:cs typeface="Georgia"/>
                <a:sym typeface="Georgia"/>
              </a:rPr>
              <a:t> aux techniques et aux </a:t>
            </a:r>
            <a:r>
              <a:rPr lang="en-US" sz="1050" b="0" i="0" u="none" strike="noStrike" cap="none" dirty="0" err="1">
                <a:solidFill>
                  <a:schemeClr val="tx1">
                    <a:lumMod val="85000"/>
                    <a:lumOff val="15000"/>
                  </a:schemeClr>
                </a:solidFill>
                <a:latin typeface="Georgia"/>
                <a:ea typeface="Georgia"/>
                <a:cs typeface="Georgia"/>
                <a:sym typeface="Georgia"/>
              </a:rPr>
              <a:t>outils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utilisés</a:t>
            </a:r>
            <a:r>
              <a:rPr lang="en-US" sz="1050" b="0" i="0" u="none" strike="noStrike" cap="none" dirty="0">
                <a:solidFill>
                  <a:schemeClr val="tx1">
                    <a:lumMod val="85000"/>
                    <a:lumOff val="15000"/>
                  </a:schemeClr>
                </a:solidFill>
                <a:latin typeface="Georgia"/>
                <a:ea typeface="Georgia"/>
                <a:cs typeface="Georgia"/>
                <a:sym typeface="Georgia"/>
              </a:rPr>
              <a:t> aux fins de la </a:t>
            </a:r>
            <a:r>
              <a:rPr lang="en-US" sz="1050" b="0" i="0" u="none" strike="noStrike" cap="none" dirty="0" err="1">
                <a:solidFill>
                  <a:schemeClr val="tx1">
                    <a:lumMod val="85000"/>
                    <a:lumOff val="15000"/>
                  </a:schemeClr>
                </a:solidFill>
                <a:latin typeface="Georgia"/>
                <a:ea typeface="Georgia"/>
                <a:cs typeface="Georgia"/>
                <a:sym typeface="Georgia"/>
              </a:rPr>
              <a:t>recherche</a:t>
            </a:r>
            <a:r>
              <a:rPr lang="en-US" sz="1050" b="0" i="0" u="none" strike="noStrike" cap="none" dirty="0">
                <a:solidFill>
                  <a:schemeClr val="tx1">
                    <a:lumMod val="85000"/>
                    <a:lumOff val="15000"/>
                  </a:schemeClr>
                </a:solidFill>
                <a:latin typeface="Georgia"/>
                <a:ea typeface="Georgia"/>
                <a:cs typeface="Georgia"/>
                <a:sym typeface="Georgia"/>
              </a:rPr>
              <a:t> sur </a:t>
            </a:r>
            <a:r>
              <a:rPr lang="en-US" sz="1050" b="0" i="0" u="none" strike="noStrike" cap="none" dirty="0" err="1">
                <a:solidFill>
                  <a:schemeClr val="tx1">
                    <a:lumMod val="85000"/>
                    <a:lumOff val="15000"/>
                  </a:schemeClr>
                </a:solidFill>
                <a:latin typeface="Georgia"/>
                <a:ea typeface="Georgia"/>
                <a:cs typeface="Georgia"/>
                <a:sym typeface="Georgia"/>
              </a:rPr>
              <a:t>l’expérience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utilisateur</a:t>
            </a:r>
            <a:r>
              <a:rPr lang="en-US" sz="1050" b="0" i="0" u="none" strike="noStrike" cap="none" dirty="0">
                <a:solidFill>
                  <a:schemeClr val="tx1">
                    <a:lumMod val="85000"/>
                    <a:lumOff val="15000"/>
                  </a:schemeClr>
                </a:solidFill>
                <a:latin typeface="Georgia"/>
                <a:ea typeface="Georgia"/>
                <a:cs typeface="Georgia"/>
                <a:sym typeface="Georgia"/>
              </a:rPr>
              <a:t> et de la conception de services à </a:t>
            </a:r>
            <a:r>
              <a:rPr lang="en-US" sz="1050" b="0" i="0" u="none" strike="noStrike" cap="none" dirty="0" err="1">
                <a:solidFill>
                  <a:schemeClr val="tx1">
                    <a:lumMod val="85000"/>
                    <a:lumOff val="15000"/>
                  </a:schemeClr>
                </a:solidFill>
                <a:latin typeface="Georgia"/>
                <a:ea typeface="Georgia"/>
                <a:cs typeface="Georgia"/>
                <a:sym typeface="Georgia"/>
              </a:rPr>
              <a:t>l’ère</a:t>
            </a:r>
            <a:r>
              <a:rPr lang="en-US" sz="1050" b="0" i="0" u="none" strike="noStrike" cap="none" dirty="0">
                <a:solidFill>
                  <a:schemeClr val="tx1">
                    <a:lumMod val="85000"/>
                    <a:lumOff val="15000"/>
                  </a:schemeClr>
                </a:solidFill>
                <a:latin typeface="Georgia"/>
                <a:ea typeface="Georgia"/>
                <a:cs typeface="Georgia"/>
                <a:sym typeface="Georgia"/>
              </a:rPr>
              <a:t> numérique</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17" name="Google Shape;317;p50"/>
          <p:cNvSpPr txBox="1"/>
          <p:nvPr/>
        </p:nvSpPr>
        <p:spPr>
          <a:xfrm>
            <a:off x="3821550" y="2325925"/>
            <a:ext cx="1755900" cy="201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a:solidFill>
                  <a:schemeClr val="accent1"/>
                </a:solidFill>
                <a:latin typeface="Georgia"/>
                <a:ea typeface="Georgia"/>
                <a:cs typeface="Georgia"/>
                <a:sym typeface="Georgia"/>
              </a:rPr>
              <a:t>Intelligence </a:t>
            </a:r>
            <a:r>
              <a:rPr lang="en-US" sz="1050" b="1" i="0" u="none" strike="noStrike" cap="none" dirty="0" err="1">
                <a:solidFill>
                  <a:schemeClr val="accent1"/>
                </a:solidFill>
                <a:latin typeface="Georgia"/>
                <a:ea typeface="Georgia"/>
                <a:cs typeface="Georgia"/>
                <a:sym typeface="Georgia"/>
              </a:rPr>
              <a:t>artificielle</a:t>
            </a:r>
            <a:r>
              <a:rPr lang="en-US" sz="1050" b="1" i="0" u="none" strike="noStrike" cap="none" dirty="0">
                <a:solidFill>
                  <a:schemeClr val="accent1"/>
                </a:solidFill>
                <a:latin typeface="Georgia"/>
                <a:ea typeface="Georgia"/>
                <a:cs typeface="Georgia"/>
                <a:sym typeface="Georgia"/>
              </a:rPr>
              <a:t> et </a:t>
            </a:r>
            <a:r>
              <a:rPr lang="en-US" sz="1050" b="1" i="0" u="none" strike="noStrike" cap="none" dirty="0" err="1">
                <a:solidFill>
                  <a:schemeClr val="accent1"/>
                </a:solidFill>
                <a:latin typeface="Georgia"/>
                <a:ea typeface="Georgia"/>
                <a:cs typeface="Georgia"/>
                <a:sym typeface="Georgia"/>
              </a:rPr>
              <a:t>l’apprentissage</a:t>
            </a:r>
            <a:r>
              <a:rPr lang="en-US" sz="1050" b="1" i="0" u="none" strike="noStrike" cap="none" dirty="0">
                <a:solidFill>
                  <a:schemeClr val="accent1"/>
                </a:solidFill>
                <a:latin typeface="Georgia"/>
                <a:ea typeface="Georgia"/>
                <a:cs typeface="Georgia"/>
                <a:sym typeface="Georgia"/>
              </a:rPr>
              <a:t> </a:t>
            </a:r>
            <a:r>
              <a:rPr lang="en-US" sz="1050" b="1" i="0" u="none" strike="noStrike" cap="none" dirty="0" smtClean="0">
                <a:solidFill>
                  <a:schemeClr val="accent1"/>
                </a:solidFill>
                <a:latin typeface="Georgia"/>
                <a:ea typeface="Georgia"/>
                <a:cs typeface="Georgia"/>
                <a:sym typeface="Georgia"/>
              </a:rPr>
              <a:t>machine</a:t>
            </a:r>
            <a:r>
              <a:rPr lang="en-US" dirty="0">
                <a:ea typeface="Georgia"/>
              </a:rPr>
              <a:t> </a:t>
            </a:r>
            <a:r>
              <a:rPr lang="en-US" dirty="0" smtClean="0">
                <a:ea typeface="Georgia"/>
              </a:rPr>
              <a:t>: </a:t>
            </a:r>
            <a:r>
              <a:rPr lang="en-US" sz="1050" b="0" i="0" u="none" strike="noStrike" cap="none" dirty="0" err="1" smtClean="0">
                <a:solidFill>
                  <a:schemeClr val="tx1">
                    <a:lumMod val="85000"/>
                    <a:lumOff val="15000"/>
                  </a:schemeClr>
                </a:solidFill>
                <a:latin typeface="Georgia"/>
                <a:ea typeface="Georgia"/>
                <a:cs typeface="Georgia"/>
                <a:sym typeface="Georgia"/>
              </a:rPr>
              <a:t>L’expérience</a:t>
            </a:r>
            <a:r>
              <a:rPr lang="en-US" sz="1050" b="0" i="0" u="none" strike="noStrike" cap="none" dirty="0" smtClean="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pratique</a:t>
            </a:r>
            <a:r>
              <a:rPr lang="en-US" sz="1050" b="0" i="0" u="none" strike="noStrike" cap="none" dirty="0">
                <a:solidFill>
                  <a:schemeClr val="tx1">
                    <a:lumMod val="85000"/>
                    <a:lumOff val="15000"/>
                  </a:schemeClr>
                </a:solidFill>
                <a:latin typeface="Georgia"/>
                <a:ea typeface="Georgia"/>
                <a:cs typeface="Georgia"/>
                <a:sym typeface="Georgia"/>
              </a:rPr>
              <a:t> de </a:t>
            </a:r>
            <a:r>
              <a:rPr lang="en-US" sz="1050" b="0" i="0" u="none" strike="noStrike" cap="none" dirty="0" err="1">
                <a:solidFill>
                  <a:schemeClr val="tx1">
                    <a:lumMod val="85000"/>
                    <a:lumOff val="15000"/>
                  </a:schemeClr>
                </a:solidFill>
                <a:latin typeface="Georgia"/>
                <a:ea typeface="Georgia"/>
                <a:cs typeface="Georgia"/>
                <a:sym typeface="Georgia"/>
              </a:rPr>
              <a:t>l’élaboration</a:t>
            </a:r>
            <a:r>
              <a:rPr lang="en-US" sz="1050" b="0" i="0" u="none" strike="noStrike" cap="none" dirty="0">
                <a:solidFill>
                  <a:schemeClr val="tx1">
                    <a:lumMod val="85000"/>
                    <a:lumOff val="15000"/>
                  </a:schemeClr>
                </a:solidFill>
                <a:latin typeface="Georgia"/>
                <a:ea typeface="Georgia"/>
                <a:cs typeface="Georgia"/>
                <a:sym typeface="Georgia"/>
              </a:rPr>
              <a:t> et de </a:t>
            </a:r>
            <a:r>
              <a:rPr lang="en-US" sz="1050" b="0" i="0" u="none" strike="noStrike" cap="none" dirty="0" err="1">
                <a:solidFill>
                  <a:schemeClr val="tx1">
                    <a:lumMod val="85000"/>
                    <a:lumOff val="15000"/>
                  </a:schemeClr>
                </a:solidFill>
                <a:latin typeface="Georgia"/>
                <a:ea typeface="Georgia"/>
                <a:cs typeface="Georgia"/>
                <a:sym typeface="Georgia"/>
              </a:rPr>
              <a:t>l’utilisation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d’algorithmes</a:t>
            </a:r>
            <a:r>
              <a:rPr lang="en-US" sz="1050" b="0" i="0" u="none" strike="noStrike" cap="none" dirty="0">
                <a:solidFill>
                  <a:schemeClr val="tx1">
                    <a:lumMod val="85000"/>
                    <a:lumOff val="15000"/>
                  </a:schemeClr>
                </a:solidFill>
                <a:latin typeface="Georgia"/>
                <a:ea typeface="Georgia"/>
                <a:cs typeface="Georgia"/>
                <a:sym typeface="Georgia"/>
              </a:rPr>
              <a:t> pour </a:t>
            </a:r>
            <a:r>
              <a:rPr lang="en-US" sz="1050" b="0" i="0" u="none" strike="noStrike" cap="none" dirty="0" err="1">
                <a:solidFill>
                  <a:schemeClr val="tx1">
                    <a:lumMod val="85000"/>
                    <a:lumOff val="15000"/>
                  </a:schemeClr>
                </a:solidFill>
                <a:latin typeface="Georgia"/>
                <a:ea typeface="Georgia"/>
                <a:cs typeface="Georgia"/>
                <a:sym typeface="Georgia"/>
              </a:rPr>
              <a:t>apprendre</a:t>
            </a:r>
            <a:r>
              <a:rPr lang="en-US" sz="1050" b="0" i="0" u="none" strike="noStrike" cap="none" dirty="0">
                <a:solidFill>
                  <a:schemeClr val="tx1">
                    <a:lumMod val="85000"/>
                    <a:lumOff val="15000"/>
                  </a:schemeClr>
                </a:solidFill>
                <a:latin typeface="Georgia"/>
                <a:ea typeface="Georgia"/>
                <a:cs typeface="Georgia"/>
                <a:sym typeface="Georgia"/>
              </a:rPr>
              <a:t> des </a:t>
            </a:r>
            <a:r>
              <a:rPr lang="en-US" sz="1050" b="0" i="0" u="none" strike="noStrike" cap="none" dirty="0" err="1">
                <a:solidFill>
                  <a:schemeClr val="tx1">
                    <a:lumMod val="85000"/>
                    <a:lumOff val="15000"/>
                  </a:schemeClr>
                </a:solidFill>
                <a:latin typeface="Georgia"/>
                <a:ea typeface="Georgia"/>
                <a:cs typeface="Georgia"/>
                <a:sym typeface="Georgia"/>
              </a:rPr>
              <a:t>données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ou</a:t>
            </a:r>
            <a:r>
              <a:rPr lang="en-US" sz="1050" b="0" i="0" u="none" strike="noStrike" cap="none" dirty="0">
                <a:solidFill>
                  <a:schemeClr val="tx1">
                    <a:lumMod val="85000"/>
                    <a:lumOff val="15000"/>
                  </a:schemeClr>
                </a:solidFill>
                <a:latin typeface="Georgia"/>
                <a:ea typeface="Georgia"/>
                <a:cs typeface="Georgia"/>
                <a:sym typeface="Georgia"/>
              </a:rPr>
              <a:t> encore pour faire des </a:t>
            </a:r>
            <a:r>
              <a:rPr lang="en-US" sz="1050" b="0" i="0" u="none" strike="noStrike" cap="none" dirty="0" err="1">
                <a:solidFill>
                  <a:schemeClr val="tx1">
                    <a:lumMod val="85000"/>
                    <a:lumOff val="15000"/>
                  </a:schemeClr>
                </a:solidFill>
                <a:latin typeface="Georgia"/>
                <a:ea typeface="Georgia"/>
                <a:cs typeface="Georgia"/>
                <a:sym typeface="Georgia"/>
              </a:rPr>
              <a:t>prédictions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ou</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prendre</a:t>
            </a:r>
            <a:r>
              <a:rPr lang="en-US" sz="1050" b="0" i="0" u="none" strike="noStrike" cap="none" dirty="0">
                <a:solidFill>
                  <a:schemeClr val="tx1">
                    <a:lumMod val="85000"/>
                    <a:lumOff val="15000"/>
                  </a:schemeClr>
                </a:solidFill>
                <a:latin typeface="Georgia"/>
                <a:ea typeface="Georgia"/>
                <a:cs typeface="Georgia"/>
                <a:sym typeface="Georgia"/>
              </a:rPr>
              <a:t> des </a:t>
            </a:r>
            <a:r>
              <a:rPr lang="en-US" sz="1050" b="0" i="0" u="none" strike="noStrike" cap="none" dirty="0" err="1">
                <a:solidFill>
                  <a:schemeClr val="tx1">
                    <a:lumMod val="85000"/>
                    <a:lumOff val="15000"/>
                  </a:schemeClr>
                </a:solidFill>
                <a:latin typeface="Georgia"/>
                <a:ea typeface="Georgia"/>
                <a:cs typeface="Georgia"/>
                <a:sym typeface="Georgia"/>
              </a:rPr>
              <a:t>décisions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en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fonction</a:t>
            </a:r>
            <a:r>
              <a:rPr lang="en-US" sz="1050" b="0" i="0" u="none" strike="noStrike" cap="none" dirty="0">
                <a:solidFill>
                  <a:schemeClr val="tx1">
                    <a:lumMod val="85000"/>
                    <a:lumOff val="15000"/>
                  </a:schemeClr>
                </a:solidFill>
                <a:latin typeface="Georgia"/>
                <a:ea typeface="Georgia"/>
                <a:cs typeface="Georgia"/>
                <a:sym typeface="Georgia"/>
              </a:rPr>
              <a:t> des </a:t>
            </a:r>
            <a:r>
              <a:rPr lang="en-US" sz="1050" b="0" i="0" u="none" strike="noStrike" cap="none" dirty="0" err="1">
                <a:solidFill>
                  <a:schemeClr val="tx1">
                    <a:lumMod val="85000"/>
                    <a:lumOff val="15000"/>
                  </a:schemeClr>
                </a:solidFill>
                <a:latin typeface="Georgia"/>
                <a:ea typeface="Georgia"/>
                <a:cs typeface="Georgia"/>
                <a:sym typeface="Georgia"/>
              </a:rPr>
              <a:t>données</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18" name="Google Shape;318;p50"/>
          <p:cNvSpPr txBox="1"/>
          <p:nvPr/>
        </p:nvSpPr>
        <p:spPr>
          <a:xfrm>
            <a:off x="5760775" y="2358375"/>
            <a:ext cx="1594472" cy="11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err="1" smtClean="0">
                <a:solidFill>
                  <a:schemeClr val="accent1"/>
                </a:solidFill>
                <a:latin typeface="Georgia"/>
                <a:ea typeface="Georgia"/>
                <a:cs typeface="Georgia"/>
                <a:sym typeface="Georgia"/>
              </a:rPr>
              <a:t>Développement</a:t>
            </a:r>
            <a:r>
              <a:rPr lang="en-US" dirty="0">
                <a:ea typeface="Georgia"/>
              </a:rPr>
              <a:t> </a:t>
            </a:r>
            <a:r>
              <a:rPr lang="en-US" dirty="0" smtClean="0">
                <a:ea typeface="Georgia"/>
              </a:rPr>
              <a:t>: </a:t>
            </a:r>
            <a:r>
              <a:rPr lang="en-US" sz="1050" b="0" i="0" u="none" strike="noStrike" cap="none" dirty="0" err="1" smtClean="0">
                <a:solidFill>
                  <a:schemeClr val="tx1">
                    <a:lumMod val="85000"/>
                    <a:lumOff val="15000"/>
                  </a:schemeClr>
                </a:solidFill>
                <a:latin typeface="Georgia"/>
                <a:ea typeface="Georgia"/>
                <a:cs typeface="Georgia"/>
                <a:sym typeface="Georgia"/>
              </a:rPr>
              <a:t>Création</a:t>
            </a:r>
            <a:r>
              <a:rPr lang="en-US" sz="1050" b="0" i="0" u="none" strike="noStrike" cap="none" dirty="0" smtClean="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d’applications</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développement</a:t>
            </a:r>
            <a:r>
              <a:rPr lang="en-US" sz="1050" b="0" i="0" u="none" strike="noStrike" cap="none" dirty="0">
                <a:solidFill>
                  <a:schemeClr val="tx1">
                    <a:lumMod val="85000"/>
                    <a:lumOff val="15000"/>
                  </a:schemeClr>
                </a:solidFill>
                <a:latin typeface="Georgia"/>
                <a:ea typeface="Georgia"/>
                <a:cs typeface="Georgia"/>
                <a:sym typeface="Georgia"/>
              </a:rPr>
              <a:t> Web et </a:t>
            </a:r>
            <a:r>
              <a:rPr lang="en-US" sz="1050" b="0" i="0" u="none" strike="noStrike" cap="none" dirty="0" err="1">
                <a:solidFill>
                  <a:schemeClr val="tx1">
                    <a:lumMod val="85000"/>
                    <a:lumOff val="15000"/>
                  </a:schemeClr>
                </a:solidFill>
                <a:latin typeface="Georgia"/>
                <a:ea typeface="Georgia"/>
                <a:cs typeface="Georgia"/>
                <a:sym typeface="Georgia"/>
              </a:rPr>
              <a:t>codage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notamment</a:t>
            </a:r>
            <a:r>
              <a:rPr lang="en-US" sz="1050" b="0" i="0" u="none" strike="noStrike" cap="none" dirty="0">
                <a:solidFill>
                  <a:schemeClr val="tx1">
                    <a:lumMod val="85000"/>
                    <a:lumOff val="15000"/>
                  </a:schemeClr>
                </a:solidFill>
                <a:latin typeface="Georgia"/>
                <a:ea typeface="Georgia"/>
                <a:cs typeface="Georgia"/>
                <a:sym typeface="Georgia"/>
              </a:rPr>
              <a:t> des camps de formation </a:t>
            </a:r>
            <a:r>
              <a:rPr lang="en-US" sz="1050" b="0" i="0" u="none" strike="noStrike" cap="none" dirty="0" err="1">
                <a:solidFill>
                  <a:schemeClr val="tx1">
                    <a:lumMod val="85000"/>
                    <a:lumOff val="15000"/>
                  </a:schemeClr>
                </a:solidFill>
                <a:latin typeface="Georgia"/>
                <a:ea typeface="Georgia"/>
                <a:cs typeface="Georgia"/>
                <a:sym typeface="Georgia"/>
              </a:rPr>
              <a:t>en</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développement</a:t>
            </a:r>
            <a:r>
              <a:rPr lang="en-US" sz="1050" b="0" i="0" u="none" strike="noStrike" cap="none" dirty="0">
                <a:solidFill>
                  <a:schemeClr val="tx1">
                    <a:lumMod val="85000"/>
                    <a:lumOff val="15000"/>
                  </a:schemeClr>
                </a:solidFill>
                <a:latin typeface="Georgia"/>
                <a:ea typeface="Georgia"/>
                <a:cs typeface="Georgia"/>
                <a:sym typeface="Georgia"/>
              </a:rPr>
              <a:t> des applications Web et mobile et </a:t>
            </a:r>
            <a:r>
              <a:rPr lang="en-US" sz="1050" b="0" i="0" u="none" strike="noStrike" cap="none" dirty="0" err="1">
                <a:solidFill>
                  <a:schemeClr val="tx1">
                    <a:lumMod val="85000"/>
                    <a:lumOff val="15000"/>
                  </a:schemeClr>
                </a:solidFill>
                <a:latin typeface="Georgia"/>
                <a:ea typeface="Georgia"/>
                <a:cs typeface="Georgia"/>
                <a:sym typeface="Georgia"/>
              </a:rPr>
              <a:t>l’introduction</a:t>
            </a:r>
            <a:r>
              <a:rPr lang="en-US" sz="1050" b="0" i="0" u="none" strike="noStrike" cap="none" dirty="0">
                <a:solidFill>
                  <a:schemeClr val="tx1">
                    <a:lumMod val="85000"/>
                    <a:lumOff val="15000"/>
                  </a:schemeClr>
                </a:solidFill>
                <a:latin typeface="Georgia"/>
                <a:ea typeface="Georgia"/>
                <a:cs typeface="Georgia"/>
                <a:sym typeface="Georgia"/>
              </a:rPr>
              <a:t> au </a:t>
            </a:r>
            <a:r>
              <a:rPr lang="en-US" sz="1050" b="0" i="0" u="none" strike="noStrike" cap="none" dirty="0" err="1">
                <a:solidFill>
                  <a:schemeClr val="tx1">
                    <a:lumMod val="85000"/>
                    <a:lumOff val="15000"/>
                  </a:schemeClr>
                </a:solidFill>
                <a:latin typeface="Georgia"/>
                <a:ea typeface="Georgia"/>
                <a:cs typeface="Georgia"/>
                <a:sym typeface="Georgia"/>
              </a:rPr>
              <a:t>développement</a:t>
            </a:r>
            <a:r>
              <a:rPr lang="en-US" sz="1050" b="0" i="0" u="none" strike="noStrike" cap="none" dirty="0">
                <a:solidFill>
                  <a:schemeClr val="tx1">
                    <a:lumMod val="85000"/>
                    <a:lumOff val="15000"/>
                  </a:schemeClr>
                </a:solidFill>
                <a:latin typeface="Georgia"/>
                <a:ea typeface="Georgia"/>
                <a:cs typeface="Georgia"/>
                <a:sym typeface="Georgia"/>
              </a:rPr>
              <a:t> et à </a:t>
            </a:r>
            <a:r>
              <a:rPr lang="en-US" sz="1050" b="0" i="0" u="none" strike="noStrike" cap="none" dirty="0" err="1">
                <a:solidFill>
                  <a:schemeClr val="tx1">
                    <a:lumMod val="85000"/>
                    <a:lumOff val="15000"/>
                  </a:schemeClr>
                </a:solidFill>
                <a:latin typeface="Georgia"/>
                <a:ea typeface="Georgia"/>
                <a:cs typeface="Georgia"/>
                <a:sym typeface="Georgia"/>
              </a:rPr>
              <a:t>l’exploitation</a:t>
            </a:r>
            <a:r>
              <a:rPr lang="en-US" sz="1050" b="0" i="0" u="none" strike="noStrike" cap="none" dirty="0">
                <a:solidFill>
                  <a:schemeClr val="tx1">
                    <a:lumMod val="85000"/>
                    <a:lumOff val="15000"/>
                  </a:schemeClr>
                </a:solidFill>
                <a:latin typeface="Georgia"/>
                <a:ea typeface="Georgia"/>
                <a:cs typeface="Georgia"/>
                <a:sym typeface="Georgia"/>
              </a:rPr>
              <a:t> (Dev Ops)</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19" name="Google Shape;319;p50"/>
          <p:cNvSpPr txBox="1"/>
          <p:nvPr/>
        </p:nvSpPr>
        <p:spPr>
          <a:xfrm>
            <a:off x="7578225" y="2358375"/>
            <a:ext cx="1500900" cy="18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dirty="0" smtClean="0">
                <a:solidFill>
                  <a:schemeClr val="accent1"/>
                </a:solidFill>
                <a:latin typeface="Georgia"/>
                <a:ea typeface="Georgia"/>
                <a:cs typeface="Georgia"/>
                <a:sym typeface="Georgia"/>
              </a:rPr>
              <a:t>Rupture</a:t>
            </a:r>
            <a:r>
              <a:rPr lang="en-US" dirty="0">
                <a:ea typeface="Georgia"/>
              </a:rPr>
              <a:t> </a:t>
            </a:r>
            <a:r>
              <a:rPr lang="en-US" dirty="0" smtClean="0">
                <a:ea typeface="Georgia"/>
              </a:rPr>
              <a:t>: </a:t>
            </a:r>
            <a:r>
              <a:rPr lang="en-US" sz="1050" b="0" i="0" u="none" strike="noStrike" cap="none" dirty="0" smtClean="0">
                <a:solidFill>
                  <a:schemeClr val="tx1">
                    <a:lumMod val="85000"/>
                    <a:lumOff val="15000"/>
                  </a:schemeClr>
                </a:solidFill>
                <a:latin typeface="Georgia"/>
                <a:ea typeface="Georgia"/>
                <a:cs typeface="Georgia"/>
                <a:sym typeface="Georgia"/>
              </a:rPr>
              <a:t>La </a:t>
            </a:r>
            <a:r>
              <a:rPr lang="en-US" sz="1050" b="0" i="0" u="none" strike="noStrike" cap="none" dirty="0" err="1">
                <a:solidFill>
                  <a:schemeClr val="tx1">
                    <a:lumMod val="85000"/>
                    <a:lumOff val="15000"/>
                  </a:schemeClr>
                </a:solidFill>
                <a:latin typeface="Georgia"/>
                <a:ea typeface="Georgia"/>
                <a:cs typeface="Georgia"/>
                <a:sym typeface="Georgia"/>
              </a:rPr>
              <a:t>compréhension</a:t>
            </a:r>
            <a:r>
              <a:rPr lang="en-US" sz="1050" b="0" i="0" u="none" strike="noStrike" cap="none" dirty="0">
                <a:solidFill>
                  <a:schemeClr val="tx1">
                    <a:lumMod val="85000"/>
                    <a:lumOff val="15000"/>
                  </a:schemeClr>
                </a:solidFill>
                <a:latin typeface="Georgia"/>
                <a:ea typeface="Georgia"/>
                <a:cs typeface="Georgia"/>
                <a:sym typeface="Georgia"/>
              </a:rPr>
              <a:t> de la </a:t>
            </a:r>
            <a:r>
              <a:rPr lang="en-US" sz="1050" b="0" i="0" u="none" strike="noStrike" cap="none" dirty="0" err="1">
                <a:solidFill>
                  <a:schemeClr val="tx1">
                    <a:lumMod val="85000"/>
                    <a:lumOff val="15000"/>
                  </a:schemeClr>
                </a:solidFill>
                <a:latin typeface="Georgia"/>
                <a:ea typeface="Georgia"/>
                <a:cs typeface="Georgia"/>
                <a:sym typeface="Georgia"/>
              </a:rPr>
              <a:t>technologie</a:t>
            </a:r>
            <a:r>
              <a:rPr lang="en-US" sz="1050" b="0" i="0" u="none" strike="noStrike" cap="none" dirty="0">
                <a:solidFill>
                  <a:schemeClr val="tx1">
                    <a:lumMod val="85000"/>
                    <a:lumOff val="15000"/>
                  </a:schemeClr>
                </a:solidFill>
                <a:latin typeface="Georgia"/>
                <a:ea typeface="Georgia"/>
                <a:cs typeface="Georgia"/>
                <a:sym typeface="Georgia"/>
              </a:rPr>
              <a:t> et comment </a:t>
            </a:r>
            <a:r>
              <a:rPr lang="en-US" sz="1050" b="0" i="0" u="none" strike="noStrike" cap="none" dirty="0" err="1">
                <a:solidFill>
                  <a:schemeClr val="tx1">
                    <a:lumMod val="85000"/>
                    <a:lumOff val="15000"/>
                  </a:schemeClr>
                </a:solidFill>
                <a:latin typeface="Georgia"/>
                <a:ea typeface="Georgia"/>
                <a:cs typeface="Georgia"/>
                <a:sym typeface="Georgia"/>
              </a:rPr>
              <a:t>elle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influe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ou</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même</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peut</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éventuellement</a:t>
            </a:r>
            <a:r>
              <a:rPr lang="en-US" sz="1050" b="0" i="0" u="none" strike="noStrike" cap="none" dirty="0">
                <a:solidFill>
                  <a:schemeClr val="tx1">
                    <a:lumMod val="85000"/>
                    <a:lumOff val="15000"/>
                  </a:schemeClr>
                </a:solidFill>
                <a:latin typeface="Georgia"/>
                <a:ea typeface="Georgia"/>
                <a:cs typeface="Georgia"/>
                <a:sym typeface="Georgia"/>
              </a:rPr>
              <a:t> </a:t>
            </a:r>
            <a:r>
              <a:rPr lang="en-US" sz="1050" b="0" i="0" u="none" strike="noStrike" cap="none" dirty="0" err="1">
                <a:solidFill>
                  <a:schemeClr val="tx1">
                    <a:lumMod val="85000"/>
                    <a:lumOff val="15000"/>
                  </a:schemeClr>
                </a:solidFill>
                <a:latin typeface="Georgia"/>
                <a:ea typeface="Georgia"/>
                <a:cs typeface="Georgia"/>
                <a:sym typeface="Georgia"/>
              </a:rPr>
              <a:t>influer</a:t>
            </a:r>
            <a:r>
              <a:rPr lang="en-US" sz="1050" b="0" i="0" u="none" strike="noStrike" cap="none" dirty="0">
                <a:solidFill>
                  <a:schemeClr val="tx1">
                    <a:lumMod val="85000"/>
                    <a:lumOff val="15000"/>
                  </a:schemeClr>
                </a:solidFill>
                <a:latin typeface="Georgia"/>
                <a:ea typeface="Georgia"/>
                <a:cs typeface="Georgia"/>
                <a:sym typeface="Georgia"/>
              </a:rPr>
              <a:t>, le Canada</a:t>
            </a:r>
            <a:endParaRPr sz="1050" b="0" i="0" u="none" strike="noStrike" cap="none" dirty="0">
              <a:solidFill>
                <a:schemeClr val="tx1">
                  <a:lumMod val="85000"/>
                  <a:lumOff val="15000"/>
                </a:schemeClr>
              </a:solidFill>
              <a:latin typeface="Georgia"/>
              <a:ea typeface="Georgia"/>
              <a:cs typeface="Georgia"/>
              <a:sym typeface="Georgia"/>
            </a:endParaRPr>
          </a:p>
        </p:txBody>
      </p:sp>
      <p:sp>
        <p:nvSpPr>
          <p:cNvPr id="320" name="Google Shape;320;p50"/>
          <p:cNvSpPr txBox="1"/>
          <p:nvPr/>
        </p:nvSpPr>
        <p:spPr>
          <a:xfrm>
            <a:off x="828125" y="245250"/>
            <a:ext cx="29232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Excellence</a:t>
            </a:r>
            <a:endParaRPr sz="2200" b="0" i="0" u="none" strike="noStrike" cap="none">
              <a:solidFill>
                <a:srgbClr val="4E5B73"/>
              </a:solidFill>
              <a:latin typeface="Georgia"/>
              <a:ea typeface="Georgia"/>
              <a:cs typeface="Georgia"/>
              <a:sym typeface="Georgia"/>
            </a:endParaRPr>
          </a:p>
        </p:txBody>
      </p:sp>
      <p:sp>
        <p:nvSpPr>
          <p:cNvPr id="321" name="Google Shape;321;p50"/>
          <p:cNvSpPr txBox="1"/>
          <p:nvPr/>
        </p:nvSpPr>
        <p:spPr>
          <a:xfrm>
            <a:off x="828125" y="564700"/>
            <a:ext cx="38820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accent2"/>
                </a:solidFill>
                <a:latin typeface="Georgia"/>
                <a:ea typeface="Georgia"/>
                <a:cs typeface="Georgia"/>
                <a:sym typeface="Georgia"/>
              </a:rPr>
              <a:t>Apprentissage spécialisé</a:t>
            </a:r>
            <a:endParaRPr sz="1400" b="0" i="0" u="none" strike="noStrike" cap="none">
              <a:solidFill>
                <a:schemeClr val="accent2"/>
              </a:solidFill>
              <a:latin typeface="Arial"/>
              <a:ea typeface="Arial"/>
              <a:cs typeface="Arial"/>
              <a:sym typeface="Arial"/>
            </a:endParaRPr>
          </a:p>
        </p:txBody>
      </p:sp>
      <p:pic>
        <p:nvPicPr>
          <p:cNvPr id="23" name="Google Shape;262;p9"/>
          <p:cNvPicPr preferRelativeResize="0"/>
          <p:nvPr/>
        </p:nvPicPr>
        <p:blipFill rotWithShape="1">
          <a:blip r:embed="rId3">
            <a:alphaModFix/>
          </a:blip>
          <a:srcRect/>
          <a:stretch/>
        </p:blipFill>
        <p:spPr>
          <a:xfrm>
            <a:off x="7722853" y="1253017"/>
            <a:ext cx="895500" cy="1080000"/>
          </a:xfrm>
          <a:prstGeom prst="rect">
            <a:avLst/>
          </a:prstGeom>
          <a:noFill/>
          <a:ln>
            <a:noFill/>
          </a:ln>
        </p:spPr>
      </p:pic>
      <p:pic>
        <p:nvPicPr>
          <p:cNvPr id="24" name="Google Shape;263;p9"/>
          <p:cNvPicPr preferRelativeResize="0"/>
          <p:nvPr/>
        </p:nvPicPr>
        <p:blipFill rotWithShape="1">
          <a:blip r:embed="rId4">
            <a:alphaModFix/>
          </a:blip>
          <a:srcRect/>
          <a:stretch/>
        </p:blipFill>
        <p:spPr>
          <a:xfrm>
            <a:off x="3786671" y="1313909"/>
            <a:ext cx="1265934" cy="1080000"/>
          </a:xfrm>
          <a:prstGeom prst="rect">
            <a:avLst/>
          </a:prstGeom>
          <a:noFill/>
          <a:ln>
            <a:noFill/>
          </a:ln>
        </p:spPr>
      </p:pic>
      <p:pic>
        <p:nvPicPr>
          <p:cNvPr id="25" name="Google Shape;264;p9"/>
          <p:cNvPicPr preferRelativeResize="0"/>
          <p:nvPr/>
        </p:nvPicPr>
        <p:blipFill rotWithShape="1">
          <a:blip r:embed="rId5">
            <a:alphaModFix/>
          </a:blip>
          <a:srcRect/>
          <a:stretch/>
        </p:blipFill>
        <p:spPr>
          <a:xfrm>
            <a:off x="5891144" y="1253017"/>
            <a:ext cx="935438" cy="1080000"/>
          </a:xfrm>
          <a:prstGeom prst="rect">
            <a:avLst/>
          </a:prstGeom>
          <a:noFill/>
          <a:ln>
            <a:noFill/>
          </a:ln>
        </p:spPr>
      </p:pic>
      <p:pic>
        <p:nvPicPr>
          <p:cNvPr id="26" name="Google Shape;265;p9"/>
          <p:cNvPicPr preferRelativeResize="0"/>
          <p:nvPr/>
        </p:nvPicPr>
        <p:blipFill rotWithShape="1">
          <a:blip r:embed="rId6">
            <a:alphaModFix/>
          </a:blip>
          <a:srcRect/>
          <a:stretch/>
        </p:blipFill>
        <p:spPr>
          <a:xfrm>
            <a:off x="2052888" y="1313909"/>
            <a:ext cx="1080000" cy="1080000"/>
          </a:xfrm>
          <a:prstGeom prst="rect">
            <a:avLst/>
          </a:prstGeom>
          <a:noFill/>
          <a:ln>
            <a:noFill/>
          </a:ln>
        </p:spPr>
      </p:pic>
      <p:pic>
        <p:nvPicPr>
          <p:cNvPr id="27" name="Google Shape;266;p9"/>
          <p:cNvPicPr preferRelativeResize="0"/>
          <p:nvPr/>
        </p:nvPicPr>
        <p:blipFill rotWithShape="1">
          <a:blip r:embed="rId7">
            <a:alphaModFix/>
          </a:blip>
          <a:srcRect/>
          <a:stretch/>
        </p:blipFill>
        <p:spPr>
          <a:xfrm>
            <a:off x="298875" y="1253017"/>
            <a:ext cx="1074375" cy="1080000"/>
          </a:xfrm>
          <a:prstGeom prst="rect">
            <a:avLst/>
          </a:prstGeom>
          <a:noFill/>
          <a:ln>
            <a:noFill/>
          </a:ln>
        </p:spPr>
      </p:pic>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2067</Words>
  <Application>Microsoft Office PowerPoint</Application>
  <PresentationFormat>On-screen Show (16:9)</PresentationFormat>
  <Paragraphs>391</Paragraphs>
  <Slides>20</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Calibri</vt:lpstr>
      <vt:lpstr>Georgia</vt:lpstr>
      <vt:lpstr>Arial</vt:lpstr>
      <vt:lpstr>Merriweather Sans</vt:lpstr>
      <vt:lpstr>Canada School of Public Service</vt:lpstr>
      <vt:lpstr>Canada School of Public Service</vt:lpstr>
      <vt:lpstr>École de la fonction publique du Canada l’Académie du numérique</vt:lpstr>
      <vt:lpstr>PowerPoint Presentation</vt:lpstr>
      <vt:lpstr>Pourquoi numérique? </vt:lpstr>
      <vt:lpstr>PowerPoint Presentation</vt:lpstr>
      <vt:lpstr>Inspiré des normes numériques du gouvernement du Canada </vt:lpstr>
      <vt:lpstr>PowerPoint Presentation</vt:lpstr>
      <vt:lpstr>PowerPoint Presentation</vt:lpstr>
      <vt:lpstr>Fondements du numérique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Leadership: Aperçu du programme d’études</vt:lpstr>
      <vt:lpstr>Fondamentaux: Aperçu du programme d’études</vt:lpstr>
      <vt:lpstr>Excellence : Exemple de programme d’études sur les données</vt:lpstr>
      <vt:lpstr>Excellence : Exemple de programme d’études sur IA/AM</vt:lpstr>
      <vt:lpstr>Excellence : Exemple de programme d’études sur la conception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École de la fonction publique du Canada l’Académie du numérique</dc:title>
  <dc:creator>Kent Aitken</dc:creator>
  <cp:lastModifiedBy>Kent Aitken</cp:lastModifiedBy>
  <cp:revision>3</cp:revision>
  <dcterms:modified xsi:type="dcterms:W3CDTF">2019-06-07T13:04:30Z</dcterms:modified>
</cp:coreProperties>
</file>